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69"/>
  </p:notesMasterIdLst>
  <p:sldIdLst>
    <p:sldId id="256" r:id="rId2"/>
    <p:sldId id="522" r:id="rId3"/>
    <p:sldId id="349543243" r:id="rId4"/>
    <p:sldId id="349543244" r:id="rId5"/>
    <p:sldId id="513" r:id="rId6"/>
    <p:sldId id="349543245" r:id="rId7"/>
    <p:sldId id="349543246" r:id="rId8"/>
    <p:sldId id="608" r:id="rId9"/>
    <p:sldId id="349543224" r:id="rId10"/>
    <p:sldId id="349543233" r:id="rId11"/>
    <p:sldId id="266" r:id="rId12"/>
    <p:sldId id="349543193" r:id="rId13"/>
    <p:sldId id="613" r:id="rId14"/>
    <p:sldId id="349543188" r:id="rId15"/>
    <p:sldId id="349543190" r:id="rId16"/>
    <p:sldId id="349543189" r:id="rId17"/>
    <p:sldId id="349543191" r:id="rId18"/>
    <p:sldId id="614" r:id="rId19"/>
    <p:sldId id="349543234" r:id="rId20"/>
    <p:sldId id="271" r:id="rId21"/>
    <p:sldId id="349543209" r:id="rId22"/>
    <p:sldId id="349543208" r:id="rId23"/>
    <p:sldId id="349543207" r:id="rId24"/>
    <p:sldId id="349543195" r:id="rId25"/>
    <p:sldId id="349543196" r:id="rId26"/>
    <p:sldId id="349543198" r:id="rId27"/>
    <p:sldId id="349543197" r:id="rId28"/>
    <p:sldId id="349543199" r:id="rId29"/>
    <p:sldId id="349543200" r:id="rId30"/>
    <p:sldId id="349543201" r:id="rId31"/>
    <p:sldId id="349543202" r:id="rId32"/>
    <p:sldId id="349543205" r:id="rId33"/>
    <p:sldId id="268" r:id="rId34"/>
    <p:sldId id="602" r:id="rId35"/>
    <p:sldId id="349543210" r:id="rId36"/>
    <p:sldId id="349543213" r:id="rId37"/>
    <p:sldId id="349543211" r:id="rId38"/>
    <p:sldId id="349543212" r:id="rId39"/>
    <p:sldId id="349543206" r:id="rId40"/>
    <p:sldId id="349543226" r:id="rId41"/>
    <p:sldId id="349543227" r:id="rId42"/>
    <p:sldId id="349543216" r:id="rId43"/>
    <p:sldId id="349543229" r:id="rId44"/>
    <p:sldId id="349543228" r:id="rId45"/>
    <p:sldId id="349543225" r:id="rId46"/>
    <p:sldId id="349543144" r:id="rId47"/>
    <p:sldId id="349543237" r:id="rId48"/>
    <p:sldId id="349543161" r:id="rId49"/>
    <p:sldId id="349543174" r:id="rId50"/>
    <p:sldId id="349543172" r:id="rId51"/>
    <p:sldId id="349543181" r:id="rId52"/>
    <p:sldId id="349543162" r:id="rId53"/>
    <p:sldId id="610" r:id="rId54"/>
    <p:sldId id="617" r:id="rId55"/>
    <p:sldId id="285" r:id="rId56"/>
    <p:sldId id="349543214" r:id="rId57"/>
    <p:sldId id="605" r:id="rId58"/>
    <p:sldId id="349543157" r:id="rId59"/>
    <p:sldId id="349543238" r:id="rId60"/>
    <p:sldId id="349543194" r:id="rId61"/>
    <p:sldId id="349543239" r:id="rId62"/>
    <p:sldId id="349543179" r:id="rId63"/>
    <p:sldId id="619" r:id="rId64"/>
    <p:sldId id="349543203" r:id="rId65"/>
    <p:sldId id="349543204" r:id="rId66"/>
    <p:sldId id="349543242" r:id="rId67"/>
    <p:sldId id="349543247" r:id="rId6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A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55"/>
    <p:restoredTop sz="97179"/>
  </p:normalViewPr>
  <p:slideViewPr>
    <p:cSldViewPr snapToGrid="0" snapToObjects="1">
      <p:cViewPr varScale="1">
        <p:scale>
          <a:sx n="107" d="100"/>
          <a:sy n="107" d="100"/>
        </p:scale>
        <p:origin x="177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B11696-E4D0-6143-B84F-7B4218C8D958}" type="datetimeFigureOut">
              <a:rPr lang="en-US" smtClean="0"/>
              <a:t>1/31/23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378B9A-3E39-3F45-9E3C-535846F226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766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nanoporetech.com/about-us/news/longer-and-longer-dna-sequence-more-two-million-bases-now-achieved-nanopore" TargetMode="External"/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biological replication is required if inference on the population is to be made, with three replicates being the minimum for any inferential analysis. For a proper statistical power analysis, estimates of the within-group variance and gene expression levels are required.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378B9A-3E39-3F45-9E3C-535846F2267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6204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Probability of detecting DEGs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378B9A-3E39-3F45-9E3C-535846F2267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2875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454F0-909C-9E4E-B41E-A778CDCA93A7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9015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(temp, drying)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378B9A-3E39-3F45-9E3C-535846F2267A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3331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(temp, drying)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378B9A-3E39-3F45-9E3C-535846F2267A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3115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(temp, drying)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378B9A-3E39-3F45-9E3C-535846F2267A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2299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https://nanoporetech.com/about-us/news/longer-and-longer-dna-sequence-more-two-million-bases-now-achieved-nanopore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FE3FD1-3D53-424A-A1AD-A3C30BC928DB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4745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Probability of detecting DEGs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378B9A-3E39-3F45-9E3C-535846F2267A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201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12C61-F0FA-C34D-B1BB-B2C17F757E95}" type="datetimeFigureOut">
              <a:rPr lang="en-US" smtClean="0"/>
              <a:t>1/31/23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0910A-3E74-2948-96ED-75C97CB9E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7320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12C61-F0FA-C34D-B1BB-B2C17F757E95}" type="datetimeFigureOut">
              <a:rPr lang="en-US" smtClean="0"/>
              <a:t>1/31/23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0910A-3E74-2948-96ED-75C97CB9E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13170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12C61-F0FA-C34D-B1BB-B2C17F757E95}" type="datetimeFigureOut">
              <a:rPr lang="en-US" smtClean="0"/>
              <a:t>1/31/23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0910A-3E74-2948-96ED-75C97CB9E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8888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4_Title and 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6356" y="234539"/>
            <a:ext cx="8235244" cy="5909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57200" y="1195349"/>
            <a:ext cx="8229600" cy="1243051"/>
          </a:xfrm>
        </p:spPr>
        <p:txBody>
          <a:bodyPr/>
          <a:lstStyle>
            <a:lvl2pPr marL="914400" indent="-290513">
              <a:defRPr>
                <a:solidFill>
                  <a:schemeClr val="tx1">
                    <a:lumMod val="75000"/>
                  </a:schemeClr>
                </a:solidFill>
              </a:defRPr>
            </a:lvl2pPr>
            <a:lvl3pPr marL="1260475" indent="-290513">
              <a:defRPr sz="2400">
                <a:solidFill>
                  <a:schemeClr val="tx1">
                    <a:lumMod val="75000"/>
                  </a:schemeClr>
                </a:solidFill>
              </a:defRPr>
            </a:lvl3pPr>
            <a:lvl4pPr marL="1600200" indent="-228600">
              <a:buFont typeface="Wingdings" panose="05000000000000000000" pitchFamily="2" charset="2"/>
              <a:buChar char="§"/>
              <a:defRPr sz="2000">
                <a:solidFill>
                  <a:schemeClr val="tx1">
                    <a:lumMod val="75000"/>
                  </a:schemeClr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457200" y="2590801"/>
            <a:ext cx="8229600" cy="838200"/>
          </a:xfrm>
        </p:spPr>
        <p:txBody>
          <a:bodyPr/>
          <a:lstStyle>
            <a:lvl2pPr marL="914400" indent="-290513">
              <a:defRPr>
                <a:solidFill>
                  <a:schemeClr val="tx1">
                    <a:lumMod val="75000"/>
                  </a:schemeClr>
                </a:solidFill>
              </a:defRPr>
            </a:lvl2pPr>
            <a:lvl3pPr marL="1260475" indent="-290513">
              <a:defRPr sz="2400">
                <a:solidFill>
                  <a:schemeClr val="tx1">
                    <a:lumMod val="75000"/>
                  </a:schemeClr>
                </a:solidFill>
              </a:defRPr>
            </a:lvl3pPr>
            <a:lvl4pPr marL="1600200" indent="-228600">
              <a:buFont typeface="Wingdings" panose="05000000000000000000" pitchFamily="2" charset="2"/>
              <a:buChar char="§"/>
              <a:defRPr sz="2000">
                <a:solidFill>
                  <a:schemeClr val="tx1">
                    <a:lumMod val="75000"/>
                  </a:schemeClr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1"/>
          </p:nvPr>
        </p:nvSpPr>
        <p:spPr>
          <a:xfrm>
            <a:off x="457200" y="3657600"/>
            <a:ext cx="8229600" cy="1243051"/>
          </a:xfrm>
        </p:spPr>
        <p:txBody>
          <a:bodyPr/>
          <a:lstStyle>
            <a:lvl2pPr marL="914400" indent="-290513">
              <a:defRPr>
                <a:solidFill>
                  <a:schemeClr val="tx1">
                    <a:lumMod val="75000"/>
                  </a:schemeClr>
                </a:solidFill>
              </a:defRPr>
            </a:lvl2pPr>
            <a:lvl3pPr marL="1260475" indent="-290513">
              <a:defRPr sz="2400">
                <a:solidFill>
                  <a:schemeClr val="tx1">
                    <a:lumMod val="75000"/>
                  </a:schemeClr>
                </a:solidFill>
              </a:defRPr>
            </a:lvl3pPr>
            <a:lvl4pPr marL="1600200" indent="-228600">
              <a:buFont typeface="Wingdings" panose="05000000000000000000" pitchFamily="2" charset="2"/>
              <a:buChar char="§"/>
              <a:defRPr sz="2000">
                <a:solidFill>
                  <a:schemeClr val="tx1">
                    <a:lumMod val="75000"/>
                  </a:schemeClr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2"/>
          </p:nvPr>
        </p:nvSpPr>
        <p:spPr>
          <a:xfrm>
            <a:off x="457200" y="5053052"/>
            <a:ext cx="8229600" cy="838200"/>
          </a:xfrm>
        </p:spPr>
        <p:txBody>
          <a:bodyPr/>
          <a:lstStyle>
            <a:lvl2pPr marL="914400" indent="-290513">
              <a:defRPr>
                <a:solidFill>
                  <a:schemeClr val="tx1">
                    <a:lumMod val="75000"/>
                  </a:schemeClr>
                </a:solidFill>
              </a:defRPr>
            </a:lvl2pPr>
            <a:lvl3pPr marL="1260475" indent="-290513">
              <a:defRPr sz="2400">
                <a:solidFill>
                  <a:schemeClr val="tx1">
                    <a:lumMod val="75000"/>
                  </a:schemeClr>
                </a:solidFill>
              </a:defRPr>
            </a:lvl3pPr>
            <a:lvl4pPr marL="1600200" indent="-228600">
              <a:buFont typeface="Wingdings" panose="05000000000000000000" pitchFamily="2" charset="2"/>
              <a:buChar char="§"/>
              <a:defRPr sz="2000">
                <a:solidFill>
                  <a:schemeClr val="tx1">
                    <a:lumMod val="75000"/>
                  </a:schemeClr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9058467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08">
          <p15:clr>
            <a:srgbClr val="FBAE40"/>
          </p15:clr>
        </p15:guide>
        <p15:guide id="2" pos="48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12C61-F0FA-C34D-B1BB-B2C17F757E95}" type="datetimeFigureOut">
              <a:rPr lang="en-US" smtClean="0"/>
              <a:t>1/31/23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0910A-3E74-2948-96ED-75C97CB9E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8468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12C61-F0FA-C34D-B1BB-B2C17F757E95}" type="datetimeFigureOut">
              <a:rPr lang="en-US" smtClean="0"/>
              <a:t>1/31/23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0910A-3E74-2948-96ED-75C97CB9E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5280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12C61-F0FA-C34D-B1BB-B2C17F757E95}" type="datetimeFigureOut">
              <a:rPr lang="en-US" smtClean="0"/>
              <a:t>1/31/23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0910A-3E74-2948-96ED-75C97CB9E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0834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12C61-F0FA-C34D-B1BB-B2C17F757E95}" type="datetimeFigureOut">
              <a:rPr lang="en-US" smtClean="0"/>
              <a:t>1/31/23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0910A-3E74-2948-96ED-75C97CB9E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6124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12C61-F0FA-C34D-B1BB-B2C17F757E95}" type="datetimeFigureOut">
              <a:rPr lang="en-US" smtClean="0"/>
              <a:t>1/31/23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0910A-3E74-2948-96ED-75C97CB9E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8328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12C61-F0FA-C34D-B1BB-B2C17F757E95}" type="datetimeFigureOut">
              <a:rPr lang="en-US" smtClean="0"/>
              <a:t>1/31/23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0910A-3E74-2948-96ED-75C97CB9E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191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12C61-F0FA-C34D-B1BB-B2C17F757E95}" type="datetimeFigureOut">
              <a:rPr lang="en-US" smtClean="0"/>
              <a:t>1/31/23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0910A-3E74-2948-96ED-75C97CB9E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0889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12C61-F0FA-C34D-B1BB-B2C17F757E95}" type="datetimeFigureOut">
              <a:rPr lang="en-US" smtClean="0"/>
              <a:t>1/31/23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0910A-3E74-2948-96ED-75C97CB9E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7305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D12C61-F0FA-C34D-B1BB-B2C17F757E95}" type="datetimeFigureOut">
              <a:rPr lang="en-US" smtClean="0"/>
              <a:t>1/31/23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00910A-3E74-2948-96ED-75C97CB9E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7639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4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hyperlink" Target="https://doi.org/10.1073/pnas.1413624111" TargetMode="Externa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hyperlink" Target="https://doi.org/10.1073/pnas.1413624111" TargetMode="Externa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jpg"/><Relationship Id="rId7" Type="http://schemas.openxmlformats.org/officeDocument/2006/relationships/image" Target="../media/image9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jp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jpg"/><Relationship Id="rId7" Type="http://schemas.openxmlformats.org/officeDocument/2006/relationships/image" Target="../media/image9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sv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7" Type="http://schemas.openxmlformats.org/officeDocument/2006/relationships/image" Target="../media/image10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6.jp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66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12" Type="http://schemas.openxmlformats.org/officeDocument/2006/relationships/image" Target="../media/image65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11" Type="http://schemas.openxmlformats.org/officeDocument/2006/relationships/image" Target="../media/image64.png"/><Relationship Id="rId5" Type="http://schemas.openxmlformats.org/officeDocument/2006/relationships/image" Target="../media/image58.png"/><Relationship Id="rId15" Type="http://schemas.openxmlformats.org/officeDocument/2006/relationships/image" Target="../media/image68.png"/><Relationship Id="rId10" Type="http://schemas.openxmlformats.org/officeDocument/2006/relationships/image" Target="../media/image63.png"/><Relationship Id="rId4" Type="http://schemas.openxmlformats.org/officeDocument/2006/relationships/image" Target="../media/image57.png"/><Relationship Id="rId9" Type="http://schemas.openxmlformats.org/officeDocument/2006/relationships/image" Target="../media/image62.png"/><Relationship Id="rId14" Type="http://schemas.openxmlformats.org/officeDocument/2006/relationships/image" Target="../media/image67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emf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jpg"/><Relationship Id="rId7" Type="http://schemas.openxmlformats.org/officeDocument/2006/relationships/image" Target="../media/image9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jpg"/><Relationship Id="rId7" Type="http://schemas.openxmlformats.org/officeDocument/2006/relationships/image" Target="../media/image9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E6996-F882-434F-9CDD-C90E73701E5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07E46CB-ABCD-3840-8022-56224719FA22}"/>
              </a:ext>
            </a:extLst>
          </p:cNvPr>
          <p:cNvSpPr/>
          <p:nvPr/>
        </p:nvSpPr>
        <p:spPr>
          <a:xfrm>
            <a:off x="0" y="0"/>
            <a:ext cx="9144000" cy="482465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EF74EE-0AA1-2945-93FA-9C1740310C01}"/>
              </a:ext>
            </a:extLst>
          </p:cNvPr>
          <p:cNvSpPr txBox="1"/>
          <p:nvPr/>
        </p:nvSpPr>
        <p:spPr>
          <a:xfrm>
            <a:off x="6673645" y="5915550"/>
            <a:ext cx="22319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MMG 232</a:t>
            </a:r>
          </a:p>
          <a:p>
            <a:pPr algn="r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Spring 2023</a:t>
            </a: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F69AF312-C9DD-7540-BC7B-AFD7314AEE4D}"/>
              </a:ext>
            </a:extLst>
          </p:cNvPr>
          <p:cNvSpPr txBox="1">
            <a:spLocks/>
          </p:cNvSpPr>
          <p:nvPr/>
        </p:nvSpPr>
        <p:spPr>
          <a:xfrm>
            <a:off x="103239" y="4893782"/>
            <a:ext cx="8839228" cy="1755960"/>
          </a:xfrm>
          <a:prstGeom prst="rect">
            <a:avLst/>
          </a:prstGeom>
        </p:spPr>
        <p:txBody>
          <a:bodyPr vert="horz" wrap="square" lIns="0" tIns="6698" rIns="0" bIns="0" rtlCol="0" anchor="ctr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  <a:spcBef>
                <a:spcPts val="53"/>
              </a:spcBef>
            </a:pPr>
            <a:r>
              <a:rPr lang="en-US" sz="3200" b="1" dirty="0"/>
              <a:t>Lecture 1: Setting up an RNA-Seq experiment at UVM</a:t>
            </a:r>
          </a:p>
          <a:p>
            <a:pPr algn="l">
              <a:lnSpc>
                <a:spcPct val="100000"/>
              </a:lnSpc>
              <a:spcBef>
                <a:spcPts val="53"/>
              </a:spcBef>
            </a:pPr>
            <a:endParaRPr lang="en-US" sz="2400" b="1" spc="-3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lnSpc>
                <a:spcPct val="100000"/>
              </a:lnSpc>
              <a:spcBef>
                <a:spcPts val="53"/>
              </a:spcBef>
            </a:pPr>
            <a:r>
              <a:rPr lang="en-US" sz="2400" b="1" spc="-3" dirty="0">
                <a:latin typeface="Arial" panose="020B0604020202020204" pitchFamily="34" charset="0"/>
                <a:cs typeface="Arial" panose="020B0604020202020204" pitchFamily="34" charset="0"/>
              </a:rPr>
              <a:t>Princess Rodriguez, PhD </a:t>
            </a:r>
            <a:endParaRPr lang="en-US" sz="2400" b="1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8718230-2627-FD49-A1B9-E7FF44CD82FE}"/>
              </a:ext>
            </a:extLst>
          </p:cNvPr>
          <p:cNvCxnSpPr/>
          <p:nvPr/>
        </p:nvCxnSpPr>
        <p:spPr>
          <a:xfrm>
            <a:off x="0" y="4824656"/>
            <a:ext cx="9144000" cy="0"/>
          </a:xfrm>
          <a:prstGeom prst="line">
            <a:avLst/>
          </a:prstGeom>
          <a:ln w="5715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626" name="Picture 2" descr="Reference-based RNAseq data analysis (long)">
            <a:extLst>
              <a:ext uri="{FF2B5EF4-FFF2-40B4-BE49-F238E27FC236}">
                <a16:creationId xmlns:a16="http://schemas.microsoft.com/office/drawing/2014/main" id="{BD222771-7011-7242-9F04-F637229456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20" t="7900" r="12860" b="9273"/>
          <a:stretch/>
        </p:blipFill>
        <p:spPr bwMode="auto">
          <a:xfrm>
            <a:off x="1737976" y="75328"/>
            <a:ext cx="5668048" cy="4649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68793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12124" y="211175"/>
            <a:ext cx="6114415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z="40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Biological Replicates</a:t>
            </a:r>
            <a:endParaRPr sz="4000" b="1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2514853" y="3592927"/>
            <a:ext cx="440690" cy="469900"/>
            <a:chOff x="4134611" y="1078991"/>
            <a:chExt cx="440690" cy="469900"/>
          </a:xfrm>
        </p:grpSpPr>
        <p:sp>
          <p:nvSpPr>
            <p:cNvPr id="4" name="object 4"/>
            <p:cNvSpPr/>
            <p:nvPr/>
          </p:nvSpPr>
          <p:spPr>
            <a:xfrm>
              <a:off x="4140707" y="1085087"/>
              <a:ext cx="428625" cy="457200"/>
            </a:xfrm>
            <a:custGeom>
              <a:avLst/>
              <a:gdLst/>
              <a:ahLst/>
              <a:cxnLst/>
              <a:rect l="l" t="t" r="r" b="b"/>
              <a:pathLst>
                <a:path w="428625" h="457200">
                  <a:moveTo>
                    <a:pt x="214121" y="0"/>
                  </a:moveTo>
                  <a:lnTo>
                    <a:pt x="170974" y="4644"/>
                  </a:lnTo>
                  <a:lnTo>
                    <a:pt x="130784" y="17966"/>
                  </a:lnTo>
                  <a:lnTo>
                    <a:pt x="94412" y="39045"/>
                  </a:lnTo>
                  <a:lnTo>
                    <a:pt x="62722" y="66960"/>
                  </a:lnTo>
                  <a:lnTo>
                    <a:pt x="36573" y="100793"/>
                  </a:lnTo>
                  <a:lnTo>
                    <a:pt x="16829" y="139624"/>
                  </a:lnTo>
                  <a:lnTo>
                    <a:pt x="4350" y="182533"/>
                  </a:lnTo>
                  <a:lnTo>
                    <a:pt x="0" y="228600"/>
                  </a:lnTo>
                  <a:lnTo>
                    <a:pt x="4350" y="274666"/>
                  </a:lnTo>
                  <a:lnTo>
                    <a:pt x="16829" y="317575"/>
                  </a:lnTo>
                  <a:lnTo>
                    <a:pt x="36573" y="356406"/>
                  </a:lnTo>
                  <a:lnTo>
                    <a:pt x="62722" y="390239"/>
                  </a:lnTo>
                  <a:lnTo>
                    <a:pt x="94412" y="418154"/>
                  </a:lnTo>
                  <a:lnTo>
                    <a:pt x="130784" y="439233"/>
                  </a:lnTo>
                  <a:lnTo>
                    <a:pt x="170974" y="452555"/>
                  </a:lnTo>
                  <a:lnTo>
                    <a:pt x="214121" y="457200"/>
                  </a:lnTo>
                  <a:lnTo>
                    <a:pt x="257269" y="452555"/>
                  </a:lnTo>
                  <a:lnTo>
                    <a:pt x="297459" y="439233"/>
                  </a:lnTo>
                  <a:lnTo>
                    <a:pt x="333831" y="418154"/>
                  </a:lnTo>
                  <a:lnTo>
                    <a:pt x="365521" y="390239"/>
                  </a:lnTo>
                  <a:lnTo>
                    <a:pt x="391670" y="356406"/>
                  </a:lnTo>
                  <a:lnTo>
                    <a:pt x="411414" y="317575"/>
                  </a:lnTo>
                  <a:lnTo>
                    <a:pt x="423893" y="274666"/>
                  </a:lnTo>
                  <a:lnTo>
                    <a:pt x="428243" y="228600"/>
                  </a:lnTo>
                  <a:lnTo>
                    <a:pt x="423893" y="182533"/>
                  </a:lnTo>
                  <a:lnTo>
                    <a:pt x="411414" y="139624"/>
                  </a:lnTo>
                  <a:lnTo>
                    <a:pt x="391670" y="100793"/>
                  </a:lnTo>
                  <a:lnTo>
                    <a:pt x="365521" y="66960"/>
                  </a:lnTo>
                  <a:lnTo>
                    <a:pt x="333831" y="39045"/>
                  </a:lnTo>
                  <a:lnTo>
                    <a:pt x="297459" y="17966"/>
                  </a:lnTo>
                  <a:lnTo>
                    <a:pt x="257269" y="4644"/>
                  </a:lnTo>
                  <a:lnTo>
                    <a:pt x="214121" y="0"/>
                  </a:lnTo>
                  <a:close/>
                </a:path>
              </a:pathLst>
            </a:custGeom>
            <a:solidFill>
              <a:srgbClr val="FF00FF"/>
            </a:solidFill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4263897" y="1221485"/>
              <a:ext cx="182245" cy="47625"/>
            </a:xfrm>
            <a:custGeom>
              <a:avLst/>
              <a:gdLst/>
              <a:ahLst/>
              <a:cxnLst/>
              <a:rect l="l" t="t" r="r" b="b"/>
              <a:pathLst>
                <a:path w="182245" h="47625">
                  <a:moveTo>
                    <a:pt x="22351" y="0"/>
                  </a:moveTo>
                  <a:lnTo>
                    <a:pt x="13662" y="1873"/>
                  </a:lnTo>
                  <a:lnTo>
                    <a:pt x="6556" y="6984"/>
                  </a:lnTo>
                  <a:lnTo>
                    <a:pt x="1760" y="14573"/>
                  </a:lnTo>
                  <a:lnTo>
                    <a:pt x="0" y="23875"/>
                  </a:lnTo>
                  <a:lnTo>
                    <a:pt x="1760" y="33105"/>
                  </a:lnTo>
                  <a:lnTo>
                    <a:pt x="6556" y="40655"/>
                  </a:lnTo>
                  <a:lnTo>
                    <a:pt x="13662" y="45753"/>
                  </a:lnTo>
                  <a:lnTo>
                    <a:pt x="22351" y="47625"/>
                  </a:lnTo>
                  <a:lnTo>
                    <a:pt x="31021" y="45753"/>
                  </a:lnTo>
                  <a:lnTo>
                    <a:pt x="38084" y="40655"/>
                  </a:lnTo>
                  <a:lnTo>
                    <a:pt x="42836" y="33105"/>
                  </a:lnTo>
                  <a:lnTo>
                    <a:pt x="44576" y="23875"/>
                  </a:lnTo>
                  <a:lnTo>
                    <a:pt x="42836" y="14573"/>
                  </a:lnTo>
                  <a:lnTo>
                    <a:pt x="38084" y="6984"/>
                  </a:lnTo>
                  <a:lnTo>
                    <a:pt x="31021" y="1873"/>
                  </a:lnTo>
                  <a:lnTo>
                    <a:pt x="22351" y="0"/>
                  </a:lnTo>
                  <a:close/>
                </a:path>
                <a:path w="182245" h="47625">
                  <a:moveTo>
                    <a:pt x="159512" y="0"/>
                  </a:moveTo>
                  <a:lnTo>
                    <a:pt x="150842" y="1873"/>
                  </a:lnTo>
                  <a:lnTo>
                    <a:pt x="143779" y="6984"/>
                  </a:lnTo>
                  <a:lnTo>
                    <a:pt x="139027" y="14573"/>
                  </a:lnTo>
                  <a:lnTo>
                    <a:pt x="137287" y="23875"/>
                  </a:lnTo>
                  <a:lnTo>
                    <a:pt x="139027" y="33105"/>
                  </a:lnTo>
                  <a:lnTo>
                    <a:pt x="143779" y="40655"/>
                  </a:lnTo>
                  <a:lnTo>
                    <a:pt x="150842" y="45753"/>
                  </a:lnTo>
                  <a:lnTo>
                    <a:pt x="159512" y="47625"/>
                  </a:lnTo>
                  <a:lnTo>
                    <a:pt x="168201" y="45753"/>
                  </a:lnTo>
                  <a:lnTo>
                    <a:pt x="175307" y="40655"/>
                  </a:lnTo>
                  <a:lnTo>
                    <a:pt x="180103" y="33105"/>
                  </a:lnTo>
                  <a:lnTo>
                    <a:pt x="181863" y="23875"/>
                  </a:lnTo>
                  <a:lnTo>
                    <a:pt x="180103" y="14573"/>
                  </a:lnTo>
                  <a:lnTo>
                    <a:pt x="175307" y="6984"/>
                  </a:lnTo>
                  <a:lnTo>
                    <a:pt x="168201" y="1873"/>
                  </a:lnTo>
                  <a:lnTo>
                    <a:pt x="159512" y="0"/>
                  </a:lnTo>
                  <a:close/>
                </a:path>
              </a:pathLst>
            </a:custGeom>
            <a:solidFill>
              <a:srgbClr val="CD00CD"/>
            </a:solidFill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4140707" y="1085087"/>
              <a:ext cx="428625" cy="457200"/>
            </a:xfrm>
            <a:custGeom>
              <a:avLst/>
              <a:gdLst/>
              <a:ahLst/>
              <a:cxnLst/>
              <a:rect l="l" t="t" r="r" b="b"/>
              <a:pathLst>
                <a:path w="428625" h="457200">
                  <a:moveTo>
                    <a:pt x="123189" y="160274"/>
                  </a:moveTo>
                  <a:lnTo>
                    <a:pt x="124950" y="150971"/>
                  </a:lnTo>
                  <a:lnTo>
                    <a:pt x="129746" y="143382"/>
                  </a:lnTo>
                  <a:lnTo>
                    <a:pt x="136852" y="138271"/>
                  </a:lnTo>
                  <a:lnTo>
                    <a:pt x="145541" y="136398"/>
                  </a:lnTo>
                  <a:lnTo>
                    <a:pt x="154211" y="138271"/>
                  </a:lnTo>
                  <a:lnTo>
                    <a:pt x="161274" y="143382"/>
                  </a:lnTo>
                  <a:lnTo>
                    <a:pt x="166026" y="150971"/>
                  </a:lnTo>
                  <a:lnTo>
                    <a:pt x="167766" y="160274"/>
                  </a:lnTo>
                  <a:lnTo>
                    <a:pt x="166026" y="169503"/>
                  </a:lnTo>
                  <a:lnTo>
                    <a:pt x="161274" y="177053"/>
                  </a:lnTo>
                  <a:lnTo>
                    <a:pt x="154211" y="182151"/>
                  </a:lnTo>
                  <a:lnTo>
                    <a:pt x="145541" y="184023"/>
                  </a:lnTo>
                  <a:lnTo>
                    <a:pt x="136852" y="182151"/>
                  </a:lnTo>
                  <a:lnTo>
                    <a:pt x="129746" y="177053"/>
                  </a:lnTo>
                  <a:lnTo>
                    <a:pt x="124950" y="169503"/>
                  </a:lnTo>
                  <a:lnTo>
                    <a:pt x="123189" y="160274"/>
                  </a:lnTo>
                  <a:close/>
                </a:path>
                <a:path w="428625" h="457200">
                  <a:moveTo>
                    <a:pt x="260476" y="160274"/>
                  </a:moveTo>
                  <a:lnTo>
                    <a:pt x="262217" y="150971"/>
                  </a:lnTo>
                  <a:lnTo>
                    <a:pt x="266969" y="143382"/>
                  </a:lnTo>
                  <a:lnTo>
                    <a:pt x="274032" y="138271"/>
                  </a:lnTo>
                  <a:lnTo>
                    <a:pt x="282701" y="136398"/>
                  </a:lnTo>
                  <a:lnTo>
                    <a:pt x="291391" y="138271"/>
                  </a:lnTo>
                  <a:lnTo>
                    <a:pt x="298497" y="143382"/>
                  </a:lnTo>
                  <a:lnTo>
                    <a:pt x="303293" y="150971"/>
                  </a:lnTo>
                  <a:lnTo>
                    <a:pt x="305053" y="160274"/>
                  </a:lnTo>
                  <a:lnTo>
                    <a:pt x="303293" y="169503"/>
                  </a:lnTo>
                  <a:lnTo>
                    <a:pt x="298497" y="177053"/>
                  </a:lnTo>
                  <a:lnTo>
                    <a:pt x="291391" y="182151"/>
                  </a:lnTo>
                  <a:lnTo>
                    <a:pt x="282701" y="184023"/>
                  </a:lnTo>
                  <a:lnTo>
                    <a:pt x="274032" y="182151"/>
                  </a:lnTo>
                  <a:lnTo>
                    <a:pt x="266969" y="177053"/>
                  </a:lnTo>
                  <a:lnTo>
                    <a:pt x="262217" y="169503"/>
                  </a:lnTo>
                  <a:lnTo>
                    <a:pt x="260476" y="160274"/>
                  </a:lnTo>
                  <a:close/>
                </a:path>
                <a:path w="428625" h="457200">
                  <a:moveTo>
                    <a:pt x="98043" y="328295"/>
                  </a:moveTo>
                  <a:lnTo>
                    <a:pt x="144448" y="355544"/>
                  </a:lnTo>
                  <a:lnTo>
                    <a:pt x="190847" y="369168"/>
                  </a:lnTo>
                  <a:lnTo>
                    <a:pt x="237233" y="369168"/>
                  </a:lnTo>
                  <a:lnTo>
                    <a:pt x="283602" y="355544"/>
                  </a:lnTo>
                  <a:lnTo>
                    <a:pt x="329945" y="328295"/>
                  </a:lnTo>
                </a:path>
                <a:path w="428625" h="457200">
                  <a:moveTo>
                    <a:pt x="0" y="228600"/>
                  </a:moveTo>
                  <a:lnTo>
                    <a:pt x="4350" y="182533"/>
                  </a:lnTo>
                  <a:lnTo>
                    <a:pt x="16829" y="139624"/>
                  </a:lnTo>
                  <a:lnTo>
                    <a:pt x="36573" y="100793"/>
                  </a:lnTo>
                  <a:lnTo>
                    <a:pt x="62722" y="66960"/>
                  </a:lnTo>
                  <a:lnTo>
                    <a:pt x="94412" y="39045"/>
                  </a:lnTo>
                  <a:lnTo>
                    <a:pt x="130784" y="17966"/>
                  </a:lnTo>
                  <a:lnTo>
                    <a:pt x="170974" y="4644"/>
                  </a:lnTo>
                  <a:lnTo>
                    <a:pt x="214121" y="0"/>
                  </a:lnTo>
                  <a:lnTo>
                    <a:pt x="257269" y="4644"/>
                  </a:lnTo>
                  <a:lnTo>
                    <a:pt x="297459" y="17966"/>
                  </a:lnTo>
                  <a:lnTo>
                    <a:pt x="333831" y="39045"/>
                  </a:lnTo>
                  <a:lnTo>
                    <a:pt x="365521" y="66960"/>
                  </a:lnTo>
                  <a:lnTo>
                    <a:pt x="391670" y="100793"/>
                  </a:lnTo>
                  <a:lnTo>
                    <a:pt x="411414" y="139624"/>
                  </a:lnTo>
                  <a:lnTo>
                    <a:pt x="423893" y="182533"/>
                  </a:lnTo>
                  <a:lnTo>
                    <a:pt x="428243" y="228600"/>
                  </a:lnTo>
                  <a:lnTo>
                    <a:pt x="423893" y="274666"/>
                  </a:lnTo>
                  <a:lnTo>
                    <a:pt x="411414" y="317575"/>
                  </a:lnTo>
                  <a:lnTo>
                    <a:pt x="391670" y="356406"/>
                  </a:lnTo>
                  <a:lnTo>
                    <a:pt x="365521" y="390239"/>
                  </a:lnTo>
                  <a:lnTo>
                    <a:pt x="333831" y="418154"/>
                  </a:lnTo>
                  <a:lnTo>
                    <a:pt x="297459" y="439233"/>
                  </a:lnTo>
                  <a:lnTo>
                    <a:pt x="257269" y="452555"/>
                  </a:lnTo>
                  <a:lnTo>
                    <a:pt x="214121" y="457200"/>
                  </a:lnTo>
                  <a:lnTo>
                    <a:pt x="170974" y="452555"/>
                  </a:lnTo>
                  <a:lnTo>
                    <a:pt x="130784" y="439233"/>
                  </a:lnTo>
                  <a:lnTo>
                    <a:pt x="94412" y="418154"/>
                  </a:lnTo>
                  <a:lnTo>
                    <a:pt x="62722" y="390239"/>
                  </a:lnTo>
                  <a:lnTo>
                    <a:pt x="36573" y="356406"/>
                  </a:lnTo>
                  <a:lnTo>
                    <a:pt x="16829" y="317575"/>
                  </a:lnTo>
                  <a:lnTo>
                    <a:pt x="4350" y="274666"/>
                  </a:lnTo>
                  <a:lnTo>
                    <a:pt x="0" y="228600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1904172" y="1745805"/>
            <a:ext cx="440690" cy="469900"/>
            <a:chOff x="2406395" y="1068324"/>
            <a:chExt cx="440690" cy="469900"/>
          </a:xfrm>
        </p:grpSpPr>
        <p:sp>
          <p:nvSpPr>
            <p:cNvPr id="8" name="object 8"/>
            <p:cNvSpPr/>
            <p:nvPr/>
          </p:nvSpPr>
          <p:spPr>
            <a:xfrm>
              <a:off x="2412491" y="1074420"/>
              <a:ext cx="428625" cy="457200"/>
            </a:xfrm>
            <a:custGeom>
              <a:avLst/>
              <a:gdLst/>
              <a:ahLst/>
              <a:cxnLst/>
              <a:rect l="l" t="t" r="r" b="b"/>
              <a:pathLst>
                <a:path w="428625" h="457200">
                  <a:moveTo>
                    <a:pt x="214121" y="0"/>
                  </a:moveTo>
                  <a:lnTo>
                    <a:pt x="170974" y="4644"/>
                  </a:lnTo>
                  <a:lnTo>
                    <a:pt x="130784" y="17966"/>
                  </a:lnTo>
                  <a:lnTo>
                    <a:pt x="94412" y="39045"/>
                  </a:lnTo>
                  <a:lnTo>
                    <a:pt x="62722" y="66960"/>
                  </a:lnTo>
                  <a:lnTo>
                    <a:pt x="36573" y="100793"/>
                  </a:lnTo>
                  <a:lnTo>
                    <a:pt x="16829" y="139624"/>
                  </a:lnTo>
                  <a:lnTo>
                    <a:pt x="4350" y="182533"/>
                  </a:lnTo>
                  <a:lnTo>
                    <a:pt x="0" y="228600"/>
                  </a:lnTo>
                  <a:lnTo>
                    <a:pt x="4350" y="274666"/>
                  </a:lnTo>
                  <a:lnTo>
                    <a:pt x="16829" y="317575"/>
                  </a:lnTo>
                  <a:lnTo>
                    <a:pt x="36573" y="356406"/>
                  </a:lnTo>
                  <a:lnTo>
                    <a:pt x="62722" y="390239"/>
                  </a:lnTo>
                  <a:lnTo>
                    <a:pt x="94412" y="418154"/>
                  </a:lnTo>
                  <a:lnTo>
                    <a:pt x="130784" y="439233"/>
                  </a:lnTo>
                  <a:lnTo>
                    <a:pt x="170974" y="452555"/>
                  </a:lnTo>
                  <a:lnTo>
                    <a:pt x="214121" y="457200"/>
                  </a:lnTo>
                  <a:lnTo>
                    <a:pt x="257269" y="452555"/>
                  </a:lnTo>
                  <a:lnTo>
                    <a:pt x="297459" y="439233"/>
                  </a:lnTo>
                  <a:lnTo>
                    <a:pt x="333831" y="418154"/>
                  </a:lnTo>
                  <a:lnTo>
                    <a:pt x="365521" y="390239"/>
                  </a:lnTo>
                  <a:lnTo>
                    <a:pt x="391670" y="356406"/>
                  </a:lnTo>
                  <a:lnTo>
                    <a:pt x="411414" y="317575"/>
                  </a:lnTo>
                  <a:lnTo>
                    <a:pt x="423893" y="274666"/>
                  </a:lnTo>
                  <a:lnTo>
                    <a:pt x="428244" y="228600"/>
                  </a:lnTo>
                  <a:lnTo>
                    <a:pt x="423893" y="182533"/>
                  </a:lnTo>
                  <a:lnTo>
                    <a:pt x="411414" y="139624"/>
                  </a:lnTo>
                  <a:lnTo>
                    <a:pt x="391670" y="100793"/>
                  </a:lnTo>
                  <a:lnTo>
                    <a:pt x="365521" y="66960"/>
                  </a:lnTo>
                  <a:lnTo>
                    <a:pt x="333831" y="39045"/>
                  </a:lnTo>
                  <a:lnTo>
                    <a:pt x="297459" y="17966"/>
                  </a:lnTo>
                  <a:lnTo>
                    <a:pt x="257269" y="4644"/>
                  </a:lnTo>
                  <a:lnTo>
                    <a:pt x="214121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2535681" y="1210818"/>
              <a:ext cx="182245" cy="47625"/>
            </a:xfrm>
            <a:custGeom>
              <a:avLst/>
              <a:gdLst/>
              <a:ahLst/>
              <a:cxnLst/>
              <a:rect l="l" t="t" r="r" b="b"/>
              <a:pathLst>
                <a:path w="182244" h="47625">
                  <a:moveTo>
                    <a:pt x="22351" y="0"/>
                  </a:moveTo>
                  <a:lnTo>
                    <a:pt x="13662" y="1873"/>
                  </a:lnTo>
                  <a:lnTo>
                    <a:pt x="6556" y="6985"/>
                  </a:lnTo>
                  <a:lnTo>
                    <a:pt x="1760" y="14573"/>
                  </a:lnTo>
                  <a:lnTo>
                    <a:pt x="0" y="23876"/>
                  </a:lnTo>
                  <a:lnTo>
                    <a:pt x="1760" y="33105"/>
                  </a:lnTo>
                  <a:lnTo>
                    <a:pt x="6556" y="40655"/>
                  </a:lnTo>
                  <a:lnTo>
                    <a:pt x="13662" y="45753"/>
                  </a:lnTo>
                  <a:lnTo>
                    <a:pt x="22351" y="47625"/>
                  </a:lnTo>
                  <a:lnTo>
                    <a:pt x="31021" y="45753"/>
                  </a:lnTo>
                  <a:lnTo>
                    <a:pt x="38084" y="40655"/>
                  </a:lnTo>
                  <a:lnTo>
                    <a:pt x="42836" y="33105"/>
                  </a:lnTo>
                  <a:lnTo>
                    <a:pt x="44576" y="23876"/>
                  </a:lnTo>
                  <a:lnTo>
                    <a:pt x="42836" y="14573"/>
                  </a:lnTo>
                  <a:lnTo>
                    <a:pt x="38084" y="6985"/>
                  </a:lnTo>
                  <a:lnTo>
                    <a:pt x="31021" y="1873"/>
                  </a:lnTo>
                  <a:lnTo>
                    <a:pt x="22351" y="0"/>
                  </a:lnTo>
                  <a:close/>
                </a:path>
                <a:path w="182244" h="47625">
                  <a:moveTo>
                    <a:pt x="159512" y="0"/>
                  </a:moveTo>
                  <a:lnTo>
                    <a:pt x="150842" y="1873"/>
                  </a:lnTo>
                  <a:lnTo>
                    <a:pt x="143779" y="6985"/>
                  </a:lnTo>
                  <a:lnTo>
                    <a:pt x="139027" y="14573"/>
                  </a:lnTo>
                  <a:lnTo>
                    <a:pt x="137287" y="23876"/>
                  </a:lnTo>
                  <a:lnTo>
                    <a:pt x="139027" y="33105"/>
                  </a:lnTo>
                  <a:lnTo>
                    <a:pt x="143779" y="40655"/>
                  </a:lnTo>
                  <a:lnTo>
                    <a:pt x="150842" y="45753"/>
                  </a:lnTo>
                  <a:lnTo>
                    <a:pt x="159512" y="47625"/>
                  </a:lnTo>
                  <a:lnTo>
                    <a:pt x="168201" y="45753"/>
                  </a:lnTo>
                  <a:lnTo>
                    <a:pt x="175307" y="40655"/>
                  </a:lnTo>
                  <a:lnTo>
                    <a:pt x="180103" y="33105"/>
                  </a:lnTo>
                  <a:lnTo>
                    <a:pt x="181863" y="23876"/>
                  </a:lnTo>
                  <a:lnTo>
                    <a:pt x="180103" y="14573"/>
                  </a:lnTo>
                  <a:lnTo>
                    <a:pt x="175307" y="6985"/>
                  </a:lnTo>
                  <a:lnTo>
                    <a:pt x="168201" y="1873"/>
                  </a:lnTo>
                  <a:lnTo>
                    <a:pt x="159512" y="0"/>
                  </a:lnTo>
                  <a:close/>
                </a:path>
              </a:pathLst>
            </a:custGeom>
            <a:solidFill>
              <a:srgbClr val="008DC1"/>
            </a:solidFill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2412491" y="1074420"/>
              <a:ext cx="428625" cy="457200"/>
            </a:xfrm>
            <a:custGeom>
              <a:avLst/>
              <a:gdLst/>
              <a:ahLst/>
              <a:cxnLst/>
              <a:rect l="l" t="t" r="r" b="b"/>
              <a:pathLst>
                <a:path w="428625" h="457200">
                  <a:moveTo>
                    <a:pt x="123189" y="160274"/>
                  </a:moveTo>
                  <a:lnTo>
                    <a:pt x="124950" y="150971"/>
                  </a:lnTo>
                  <a:lnTo>
                    <a:pt x="129746" y="143382"/>
                  </a:lnTo>
                  <a:lnTo>
                    <a:pt x="136852" y="138271"/>
                  </a:lnTo>
                  <a:lnTo>
                    <a:pt x="145541" y="136397"/>
                  </a:lnTo>
                  <a:lnTo>
                    <a:pt x="154211" y="138271"/>
                  </a:lnTo>
                  <a:lnTo>
                    <a:pt x="161274" y="143382"/>
                  </a:lnTo>
                  <a:lnTo>
                    <a:pt x="166026" y="150971"/>
                  </a:lnTo>
                  <a:lnTo>
                    <a:pt x="167766" y="160274"/>
                  </a:lnTo>
                  <a:lnTo>
                    <a:pt x="166026" y="169503"/>
                  </a:lnTo>
                  <a:lnTo>
                    <a:pt x="161274" y="177053"/>
                  </a:lnTo>
                  <a:lnTo>
                    <a:pt x="154211" y="182151"/>
                  </a:lnTo>
                  <a:lnTo>
                    <a:pt x="145541" y="184022"/>
                  </a:lnTo>
                  <a:lnTo>
                    <a:pt x="136852" y="182151"/>
                  </a:lnTo>
                  <a:lnTo>
                    <a:pt x="129746" y="177053"/>
                  </a:lnTo>
                  <a:lnTo>
                    <a:pt x="124950" y="169503"/>
                  </a:lnTo>
                  <a:lnTo>
                    <a:pt x="123189" y="160274"/>
                  </a:lnTo>
                  <a:close/>
                </a:path>
                <a:path w="428625" h="457200">
                  <a:moveTo>
                    <a:pt x="260476" y="160274"/>
                  </a:moveTo>
                  <a:lnTo>
                    <a:pt x="262217" y="150971"/>
                  </a:lnTo>
                  <a:lnTo>
                    <a:pt x="266969" y="143382"/>
                  </a:lnTo>
                  <a:lnTo>
                    <a:pt x="274032" y="138271"/>
                  </a:lnTo>
                  <a:lnTo>
                    <a:pt x="282701" y="136397"/>
                  </a:lnTo>
                  <a:lnTo>
                    <a:pt x="291391" y="138271"/>
                  </a:lnTo>
                  <a:lnTo>
                    <a:pt x="298497" y="143382"/>
                  </a:lnTo>
                  <a:lnTo>
                    <a:pt x="303293" y="150971"/>
                  </a:lnTo>
                  <a:lnTo>
                    <a:pt x="305053" y="160274"/>
                  </a:lnTo>
                  <a:lnTo>
                    <a:pt x="303293" y="169503"/>
                  </a:lnTo>
                  <a:lnTo>
                    <a:pt x="298497" y="177053"/>
                  </a:lnTo>
                  <a:lnTo>
                    <a:pt x="291391" y="182151"/>
                  </a:lnTo>
                  <a:lnTo>
                    <a:pt x="282701" y="184022"/>
                  </a:lnTo>
                  <a:lnTo>
                    <a:pt x="274032" y="182151"/>
                  </a:lnTo>
                  <a:lnTo>
                    <a:pt x="266969" y="177053"/>
                  </a:lnTo>
                  <a:lnTo>
                    <a:pt x="262217" y="169503"/>
                  </a:lnTo>
                  <a:lnTo>
                    <a:pt x="260476" y="160274"/>
                  </a:lnTo>
                  <a:close/>
                </a:path>
                <a:path w="428625" h="457200">
                  <a:moveTo>
                    <a:pt x="98043" y="328294"/>
                  </a:moveTo>
                  <a:lnTo>
                    <a:pt x="144448" y="355544"/>
                  </a:lnTo>
                  <a:lnTo>
                    <a:pt x="190847" y="369168"/>
                  </a:lnTo>
                  <a:lnTo>
                    <a:pt x="237233" y="369168"/>
                  </a:lnTo>
                  <a:lnTo>
                    <a:pt x="283602" y="355544"/>
                  </a:lnTo>
                  <a:lnTo>
                    <a:pt x="329945" y="328294"/>
                  </a:lnTo>
                </a:path>
                <a:path w="428625" h="457200">
                  <a:moveTo>
                    <a:pt x="0" y="228600"/>
                  </a:moveTo>
                  <a:lnTo>
                    <a:pt x="4350" y="182533"/>
                  </a:lnTo>
                  <a:lnTo>
                    <a:pt x="16829" y="139624"/>
                  </a:lnTo>
                  <a:lnTo>
                    <a:pt x="36573" y="100793"/>
                  </a:lnTo>
                  <a:lnTo>
                    <a:pt x="62722" y="66960"/>
                  </a:lnTo>
                  <a:lnTo>
                    <a:pt x="94412" y="39045"/>
                  </a:lnTo>
                  <a:lnTo>
                    <a:pt x="130784" y="17966"/>
                  </a:lnTo>
                  <a:lnTo>
                    <a:pt x="170974" y="4644"/>
                  </a:lnTo>
                  <a:lnTo>
                    <a:pt x="214121" y="0"/>
                  </a:lnTo>
                  <a:lnTo>
                    <a:pt x="257269" y="4644"/>
                  </a:lnTo>
                  <a:lnTo>
                    <a:pt x="297459" y="17966"/>
                  </a:lnTo>
                  <a:lnTo>
                    <a:pt x="333831" y="39045"/>
                  </a:lnTo>
                  <a:lnTo>
                    <a:pt x="365521" y="66960"/>
                  </a:lnTo>
                  <a:lnTo>
                    <a:pt x="391670" y="100793"/>
                  </a:lnTo>
                  <a:lnTo>
                    <a:pt x="411414" y="139624"/>
                  </a:lnTo>
                  <a:lnTo>
                    <a:pt x="423893" y="182533"/>
                  </a:lnTo>
                  <a:lnTo>
                    <a:pt x="428244" y="228600"/>
                  </a:lnTo>
                  <a:lnTo>
                    <a:pt x="423893" y="274666"/>
                  </a:lnTo>
                  <a:lnTo>
                    <a:pt x="411414" y="317575"/>
                  </a:lnTo>
                  <a:lnTo>
                    <a:pt x="391670" y="356406"/>
                  </a:lnTo>
                  <a:lnTo>
                    <a:pt x="365521" y="390239"/>
                  </a:lnTo>
                  <a:lnTo>
                    <a:pt x="333831" y="418154"/>
                  </a:lnTo>
                  <a:lnTo>
                    <a:pt x="297459" y="439233"/>
                  </a:lnTo>
                  <a:lnTo>
                    <a:pt x="257269" y="452555"/>
                  </a:lnTo>
                  <a:lnTo>
                    <a:pt x="214121" y="457200"/>
                  </a:lnTo>
                  <a:lnTo>
                    <a:pt x="170974" y="452555"/>
                  </a:lnTo>
                  <a:lnTo>
                    <a:pt x="130784" y="439233"/>
                  </a:lnTo>
                  <a:lnTo>
                    <a:pt x="94412" y="418154"/>
                  </a:lnTo>
                  <a:lnTo>
                    <a:pt x="62722" y="390239"/>
                  </a:lnTo>
                  <a:lnTo>
                    <a:pt x="36573" y="356406"/>
                  </a:lnTo>
                  <a:lnTo>
                    <a:pt x="16829" y="317575"/>
                  </a:lnTo>
                  <a:lnTo>
                    <a:pt x="4350" y="274666"/>
                  </a:lnTo>
                  <a:lnTo>
                    <a:pt x="0" y="228600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5" name="object 7">
            <a:extLst>
              <a:ext uri="{FF2B5EF4-FFF2-40B4-BE49-F238E27FC236}">
                <a16:creationId xmlns:a16="http://schemas.microsoft.com/office/drawing/2014/main" id="{64856EAE-51B4-7447-9E90-BCC2D81329B1}"/>
              </a:ext>
            </a:extLst>
          </p:cNvPr>
          <p:cNvGrpSpPr/>
          <p:nvPr/>
        </p:nvGrpSpPr>
        <p:grpSpPr>
          <a:xfrm>
            <a:off x="1291779" y="1739709"/>
            <a:ext cx="440690" cy="469900"/>
            <a:chOff x="2406395" y="1068324"/>
            <a:chExt cx="440690" cy="469900"/>
          </a:xfrm>
        </p:grpSpPr>
        <p:sp>
          <p:nvSpPr>
            <p:cNvPr id="46" name="object 8">
              <a:extLst>
                <a:ext uri="{FF2B5EF4-FFF2-40B4-BE49-F238E27FC236}">
                  <a16:creationId xmlns:a16="http://schemas.microsoft.com/office/drawing/2014/main" id="{16A7EB0F-810F-744E-AF30-9B0DB1C28755}"/>
                </a:ext>
              </a:extLst>
            </p:cNvPr>
            <p:cNvSpPr/>
            <p:nvPr/>
          </p:nvSpPr>
          <p:spPr>
            <a:xfrm>
              <a:off x="2412491" y="1074420"/>
              <a:ext cx="428625" cy="457200"/>
            </a:xfrm>
            <a:custGeom>
              <a:avLst/>
              <a:gdLst/>
              <a:ahLst/>
              <a:cxnLst/>
              <a:rect l="l" t="t" r="r" b="b"/>
              <a:pathLst>
                <a:path w="428625" h="457200">
                  <a:moveTo>
                    <a:pt x="214121" y="0"/>
                  </a:moveTo>
                  <a:lnTo>
                    <a:pt x="170974" y="4644"/>
                  </a:lnTo>
                  <a:lnTo>
                    <a:pt x="130784" y="17966"/>
                  </a:lnTo>
                  <a:lnTo>
                    <a:pt x="94412" y="39045"/>
                  </a:lnTo>
                  <a:lnTo>
                    <a:pt x="62722" y="66960"/>
                  </a:lnTo>
                  <a:lnTo>
                    <a:pt x="36573" y="100793"/>
                  </a:lnTo>
                  <a:lnTo>
                    <a:pt x="16829" y="139624"/>
                  </a:lnTo>
                  <a:lnTo>
                    <a:pt x="4350" y="182533"/>
                  </a:lnTo>
                  <a:lnTo>
                    <a:pt x="0" y="228600"/>
                  </a:lnTo>
                  <a:lnTo>
                    <a:pt x="4350" y="274666"/>
                  </a:lnTo>
                  <a:lnTo>
                    <a:pt x="16829" y="317575"/>
                  </a:lnTo>
                  <a:lnTo>
                    <a:pt x="36573" y="356406"/>
                  </a:lnTo>
                  <a:lnTo>
                    <a:pt x="62722" y="390239"/>
                  </a:lnTo>
                  <a:lnTo>
                    <a:pt x="94412" y="418154"/>
                  </a:lnTo>
                  <a:lnTo>
                    <a:pt x="130784" y="439233"/>
                  </a:lnTo>
                  <a:lnTo>
                    <a:pt x="170974" y="452555"/>
                  </a:lnTo>
                  <a:lnTo>
                    <a:pt x="214121" y="457200"/>
                  </a:lnTo>
                  <a:lnTo>
                    <a:pt x="257269" y="452555"/>
                  </a:lnTo>
                  <a:lnTo>
                    <a:pt x="297459" y="439233"/>
                  </a:lnTo>
                  <a:lnTo>
                    <a:pt x="333831" y="418154"/>
                  </a:lnTo>
                  <a:lnTo>
                    <a:pt x="365521" y="390239"/>
                  </a:lnTo>
                  <a:lnTo>
                    <a:pt x="391670" y="356406"/>
                  </a:lnTo>
                  <a:lnTo>
                    <a:pt x="411414" y="317575"/>
                  </a:lnTo>
                  <a:lnTo>
                    <a:pt x="423893" y="274666"/>
                  </a:lnTo>
                  <a:lnTo>
                    <a:pt x="428244" y="228600"/>
                  </a:lnTo>
                  <a:lnTo>
                    <a:pt x="423893" y="182533"/>
                  </a:lnTo>
                  <a:lnTo>
                    <a:pt x="411414" y="139624"/>
                  </a:lnTo>
                  <a:lnTo>
                    <a:pt x="391670" y="100793"/>
                  </a:lnTo>
                  <a:lnTo>
                    <a:pt x="365521" y="66960"/>
                  </a:lnTo>
                  <a:lnTo>
                    <a:pt x="333831" y="39045"/>
                  </a:lnTo>
                  <a:lnTo>
                    <a:pt x="297459" y="17966"/>
                  </a:lnTo>
                  <a:lnTo>
                    <a:pt x="257269" y="4644"/>
                  </a:lnTo>
                  <a:lnTo>
                    <a:pt x="214121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7" name="object 9">
              <a:extLst>
                <a:ext uri="{FF2B5EF4-FFF2-40B4-BE49-F238E27FC236}">
                  <a16:creationId xmlns:a16="http://schemas.microsoft.com/office/drawing/2014/main" id="{6EDF8AA3-632B-A04F-A244-0C5F66B153C2}"/>
                </a:ext>
              </a:extLst>
            </p:cNvPr>
            <p:cNvSpPr/>
            <p:nvPr/>
          </p:nvSpPr>
          <p:spPr>
            <a:xfrm>
              <a:off x="2535681" y="1210818"/>
              <a:ext cx="182245" cy="47625"/>
            </a:xfrm>
            <a:custGeom>
              <a:avLst/>
              <a:gdLst/>
              <a:ahLst/>
              <a:cxnLst/>
              <a:rect l="l" t="t" r="r" b="b"/>
              <a:pathLst>
                <a:path w="182244" h="47625">
                  <a:moveTo>
                    <a:pt x="22351" y="0"/>
                  </a:moveTo>
                  <a:lnTo>
                    <a:pt x="13662" y="1873"/>
                  </a:lnTo>
                  <a:lnTo>
                    <a:pt x="6556" y="6985"/>
                  </a:lnTo>
                  <a:lnTo>
                    <a:pt x="1760" y="14573"/>
                  </a:lnTo>
                  <a:lnTo>
                    <a:pt x="0" y="23876"/>
                  </a:lnTo>
                  <a:lnTo>
                    <a:pt x="1760" y="33105"/>
                  </a:lnTo>
                  <a:lnTo>
                    <a:pt x="6556" y="40655"/>
                  </a:lnTo>
                  <a:lnTo>
                    <a:pt x="13662" y="45753"/>
                  </a:lnTo>
                  <a:lnTo>
                    <a:pt x="22351" y="47625"/>
                  </a:lnTo>
                  <a:lnTo>
                    <a:pt x="31021" y="45753"/>
                  </a:lnTo>
                  <a:lnTo>
                    <a:pt x="38084" y="40655"/>
                  </a:lnTo>
                  <a:lnTo>
                    <a:pt x="42836" y="33105"/>
                  </a:lnTo>
                  <a:lnTo>
                    <a:pt x="44576" y="23876"/>
                  </a:lnTo>
                  <a:lnTo>
                    <a:pt x="42836" y="14573"/>
                  </a:lnTo>
                  <a:lnTo>
                    <a:pt x="38084" y="6985"/>
                  </a:lnTo>
                  <a:lnTo>
                    <a:pt x="31021" y="1873"/>
                  </a:lnTo>
                  <a:lnTo>
                    <a:pt x="22351" y="0"/>
                  </a:lnTo>
                  <a:close/>
                </a:path>
                <a:path w="182244" h="47625">
                  <a:moveTo>
                    <a:pt x="159512" y="0"/>
                  </a:moveTo>
                  <a:lnTo>
                    <a:pt x="150842" y="1873"/>
                  </a:lnTo>
                  <a:lnTo>
                    <a:pt x="143779" y="6985"/>
                  </a:lnTo>
                  <a:lnTo>
                    <a:pt x="139027" y="14573"/>
                  </a:lnTo>
                  <a:lnTo>
                    <a:pt x="137287" y="23876"/>
                  </a:lnTo>
                  <a:lnTo>
                    <a:pt x="139027" y="33105"/>
                  </a:lnTo>
                  <a:lnTo>
                    <a:pt x="143779" y="40655"/>
                  </a:lnTo>
                  <a:lnTo>
                    <a:pt x="150842" y="45753"/>
                  </a:lnTo>
                  <a:lnTo>
                    <a:pt x="159512" y="47625"/>
                  </a:lnTo>
                  <a:lnTo>
                    <a:pt x="168201" y="45753"/>
                  </a:lnTo>
                  <a:lnTo>
                    <a:pt x="175307" y="40655"/>
                  </a:lnTo>
                  <a:lnTo>
                    <a:pt x="180103" y="33105"/>
                  </a:lnTo>
                  <a:lnTo>
                    <a:pt x="181863" y="23876"/>
                  </a:lnTo>
                  <a:lnTo>
                    <a:pt x="180103" y="14573"/>
                  </a:lnTo>
                  <a:lnTo>
                    <a:pt x="175307" y="6985"/>
                  </a:lnTo>
                  <a:lnTo>
                    <a:pt x="168201" y="1873"/>
                  </a:lnTo>
                  <a:lnTo>
                    <a:pt x="159512" y="0"/>
                  </a:lnTo>
                  <a:close/>
                </a:path>
              </a:pathLst>
            </a:custGeom>
            <a:solidFill>
              <a:srgbClr val="008DC1"/>
            </a:solidFill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8" name="object 10">
              <a:extLst>
                <a:ext uri="{FF2B5EF4-FFF2-40B4-BE49-F238E27FC236}">
                  <a16:creationId xmlns:a16="http://schemas.microsoft.com/office/drawing/2014/main" id="{25181CF6-168D-BF40-9300-6191EFB2F4A7}"/>
                </a:ext>
              </a:extLst>
            </p:cNvPr>
            <p:cNvSpPr/>
            <p:nvPr/>
          </p:nvSpPr>
          <p:spPr>
            <a:xfrm>
              <a:off x="2412491" y="1074420"/>
              <a:ext cx="428625" cy="457200"/>
            </a:xfrm>
            <a:custGeom>
              <a:avLst/>
              <a:gdLst/>
              <a:ahLst/>
              <a:cxnLst/>
              <a:rect l="l" t="t" r="r" b="b"/>
              <a:pathLst>
                <a:path w="428625" h="457200">
                  <a:moveTo>
                    <a:pt x="123189" y="160274"/>
                  </a:moveTo>
                  <a:lnTo>
                    <a:pt x="124950" y="150971"/>
                  </a:lnTo>
                  <a:lnTo>
                    <a:pt x="129746" y="143382"/>
                  </a:lnTo>
                  <a:lnTo>
                    <a:pt x="136852" y="138271"/>
                  </a:lnTo>
                  <a:lnTo>
                    <a:pt x="145541" y="136397"/>
                  </a:lnTo>
                  <a:lnTo>
                    <a:pt x="154211" y="138271"/>
                  </a:lnTo>
                  <a:lnTo>
                    <a:pt x="161274" y="143382"/>
                  </a:lnTo>
                  <a:lnTo>
                    <a:pt x="166026" y="150971"/>
                  </a:lnTo>
                  <a:lnTo>
                    <a:pt x="167766" y="160274"/>
                  </a:lnTo>
                  <a:lnTo>
                    <a:pt x="166026" y="169503"/>
                  </a:lnTo>
                  <a:lnTo>
                    <a:pt x="161274" y="177053"/>
                  </a:lnTo>
                  <a:lnTo>
                    <a:pt x="154211" y="182151"/>
                  </a:lnTo>
                  <a:lnTo>
                    <a:pt x="145541" y="184022"/>
                  </a:lnTo>
                  <a:lnTo>
                    <a:pt x="136852" y="182151"/>
                  </a:lnTo>
                  <a:lnTo>
                    <a:pt x="129746" y="177053"/>
                  </a:lnTo>
                  <a:lnTo>
                    <a:pt x="124950" y="169503"/>
                  </a:lnTo>
                  <a:lnTo>
                    <a:pt x="123189" y="160274"/>
                  </a:lnTo>
                  <a:close/>
                </a:path>
                <a:path w="428625" h="457200">
                  <a:moveTo>
                    <a:pt x="260476" y="160274"/>
                  </a:moveTo>
                  <a:lnTo>
                    <a:pt x="262217" y="150971"/>
                  </a:lnTo>
                  <a:lnTo>
                    <a:pt x="266969" y="143382"/>
                  </a:lnTo>
                  <a:lnTo>
                    <a:pt x="274032" y="138271"/>
                  </a:lnTo>
                  <a:lnTo>
                    <a:pt x="282701" y="136397"/>
                  </a:lnTo>
                  <a:lnTo>
                    <a:pt x="291391" y="138271"/>
                  </a:lnTo>
                  <a:lnTo>
                    <a:pt x="298497" y="143382"/>
                  </a:lnTo>
                  <a:lnTo>
                    <a:pt x="303293" y="150971"/>
                  </a:lnTo>
                  <a:lnTo>
                    <a:pt x="305053" y="160274"/>
                  </a:lnTo>
                  <a:lnTo>
                    <a:pt x="303293" y="169503"/>
                  </a:lnTo>
                  <a:lnTo>
                    <a:pt x="298497" y="177053"/>
                  </a:lnTo>
                  <a:lnTo>
                    <a:pt x="291391" y="182151"/>
                  </a:lnTo>
                  <a:lnTo>
                    <a:pt x="282701" y="184022"/>
                  </a:lnTo>
                  <a:lnTo>
                    <a:pt x="274032" y="182151"/>
                  </a:lnTo>
                  <a:lnTo>
                    <a:pt x="266969" y="177053"/>
                  </a:lnTo>
                  <a:lnTo>
                    <a:pt x="262217" y="169503"/>
                  </a:lnTo>
                  <a:lnTo>
                    <a:pt x="260476" y="160274"/>
                  </a:lnTo>
                  <a:close/>
                </a:path>
                <a:path w="428625" h="457200">
                  <a:moveTo>
                    <a:pt x="98043" y="328294"/>
                  </a:moveTo>
                  <a:lnTo>
                    <a:pt x="144448" y="355544"/>
                  </a:lnTo>
                  <a:lnTo>
                    <a:pt x="190847" y="369168"/>
                  </a:lnTo>
                  <a:lnTo>
                    <a:pt x="237233" y="369168"/>
                  </a:lnTo>
                  <a:lnTo>
                    <a:pt x="283602" y="355544"/>
                  </a:lnTo>
                  <a:lnTo>
                    <a:pt x="329945" y="328294"/>
                  </a:lnTo>
                </a:path>
                <a:path w="428625" h="457200">
                  <a:moveTo>
                    <a:pt x="0" y="228600"/>
                  </a:moveTo>
                  <a:lnTo>
                    <a:pt x="4350" y="182533"/>
                  </a:lnTo>
                  <a:lnTo>
                    <a:pt x="16829" y="139624"/>
                  </a:lnTo>
                  <a:lnTo>
                    <a:pt x="36573" y="100793"/>
                  </a:lnTo>
                  <a:lnTo>
                    <a:pt x="62722" y="66960"/>
                  </a:lnTo>
                  <a:lnTo>
                    <a:pt x="94412" y="39045"/>
                  </a:lnTo>
                  <a:lnTo>
                    <a:pt x="130784" y="17966"/>
                  </a:lnTo>
                  <a:lnTo>
                    <a:pt x="170974" y="4644"/>
                  </a:lnTo>
                  <a:lnTo>
                    <a:pt x="214121" y="0"/>
                  </a:lnTo>
                  <a:lnTo>
                    <a:pt x="257269" y="4644"/>
                  </a:lnTo>
                  <a:lnTo>
                    <a:pt x="297459" y="17966"/>
                  </a:lnTo>
                  <a:lnTo>
                    <a:pt x="333831" y="39045"/>
                  </a:lnTo>
                  <a:lnTo>
                    <a:pt x="365521" y="66960"/>
                  </a:lnTo>
                  <a:lnTo>
                    <a:pt x="391670" y="100793"/>
                  </a:lnTo>
                  <a:lnTo>
                    <a:pt x="411414" y="139624"/>
                  </a:lnTo>
                  <a:lnTo>
                    <a:pt x="423893" y="182533"/>
                  </a:lnTo>
                  <a:lnTo>
                    <a:pt x="428244" y="228600"/>
                  </a:lnTo>
                  <a:lnTo>
                    <a:pt x="423893" y="274666"/>
                  </a:lnTo>
                  <a:lnTo>
                    <a:pt x="411414" y="317575"/>
                  </a:lnTo>
                  <a:lnTo>
                    <a:pt x="391670" y="356406"/>
                  </a:lnTo>
                  <a:lnTo>
                    <a:pt x="365521" y="390239"/>
                  </a:lnTo>
                  <a:lnTo>
                    <a:pt x="333831" y="418154"/>
                  </a:lnTo>
                  <a:lnTo>
                    <a:pt x="297459" y="439233"/>
                  </a:lnTo>
                  <a:lnTo>
                    <a:pt x="257269" y="452555"/>
                  </a:lnTo>
                  <a:lnTo>
                    <a:pt x="214121" y="457200"/>
                  </a:lnTo>
                  <a:lnTo>
                    <a:pt x="170974" y="452555"/>
                  </a:lnTo>
                  <a:lnTo>
                    <a:pt x="130784" y="439233"/>
                  </a:lnTo>
                  <a:lnTo>
                    <a:pt x="94412" y="418154"/>
                  </a:lnTo>
                  <a:lnTo>
                    <a:pt x="62722" y="390239"/>
                  </a:lnTo>
                  <a:lnTo>
                    <a:pt x="36573" y="356406"/>
                  </a:lnTo>
                  <a:lnTo>
                    <a:pt x="16829" y="317575"/>
                  </a:lnTo>
                  <a:lnTo>
                    <a:pt x="4350" y="274666"/>
                  </a:lnTo>
                  <a:lnTo>
                    <a:pt x="0" y="228600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9" name="object 7">
            <a:extLst>
              <a:ext uri="{FF2B5EF4-FFF2-40B4-BE49-F238E27FC236}">
                <a16:creationId xmlns:a16="http://schemas.microsoft.com/office/drawing/2014/main" id="{20EE307C-DAF8-974E-802F-C2FADB5E5804}"/>
              </a:ext>
            </a:extLst>
          </p:cNvPr>
          <p:cNvGrpSpPr/>
          <p:nvPr/>
        </p:nvGrpSpPr>
        <p:grpSpPr>
          <a:xfrm>
            <a:off x="2462083" y="1745805"/>
            <a:ext cx="440690" cy="469900"/>
            <a:chOff x="2406395" y="1068324"/>
            <a:chExt cx="440690" cy="469900"/>
          </a:xfrm>
        </p:grpSpPr>
        <p:sp>
          <p:nvSpPr>
            <p:cNvPr id="50" name="object 8">
              <a:extLst>
                <a:ext uri="{FF2B5EF4-FFF2-40B4-BE49-F238E27FC236}">
                  <a16:creationId xmlns:a16="http://schemas.microsoft.com/office/drawing/2014/main" id="{7D2300A5-E15E-B241-AB3C-01E0080473A2}"/>
                </a:ext>
              </a:extLst>
            </p:cNvPr>
            <p:cNvSpPr/>
            <p:nvPr/>
          </p:nvSpPr>
          <p:spPr>
            <a:xfrm>
              <a:off x="2412491" y="1074420"/>
              <a:ext cx="428625" cy="457200"/>
            </a:xfrm>
            <a:custGeom>
              <a:avLst/>
              <a:gdLst/>
              <a:ahLst/>
              <a:cxnLst/>
              <a:rect l="l" t="t" r="r" b="b"/>
              <a:pathLst>
                <a:path w="428625" h="457200">
                  <a:moveTo>
                    <a:pt x="214121" y="0"/>
                  </a:moveTo>
                  <a:lnTo>
                    <a:pt x="170974" y="4644"/>
                  </a:lnTo>
                  <a:lnTo>
                    <a:pt x="130784" y="17966"/>
                  </a:lnTo>
                  <a:lnTo>
                    <a:pt x="94412" y="39045"/>
                  </a:lnTo>
                  <a:lnTo>
                    <a:pt x="62722" y="66960"/>
                  </a:lnTo>
                  <a:lnTo>
                    <a:pt x="36573" y="100793"/>
                  </a:lnTo>
                  <a:lnTo>
                    <a:pt x="16829" y="139624"/>
                  </a:lnTo>
                  <a:lnTo>
                    <a:pt x="4350" y="182533"/>
                  </a:lnTo>
                  <a:lnTo>
                    <a:pt x="0" y="228600"/>
                  </a:lnTo>
                  <a:lnTo>
                    <a:pt x="4350" y="274666"/>
                  </a:lnTo>
                  <a:lnTo>
                    <a:pt x="16829" y="317575"/>
                  </a:lnTo>
                  <a:lnTo>
                    <a:pt x="36573" y="356406"/>
                  </a:lnTo>
                  <a:lnTo>
                    <a:pt x="62722" y="390239"/>
                  </a:lnTo>
                  <a:lnTo>
                    <a:pt x="94412" y="418154"/>
                  </a:lnTo>
                  <a:lnTo>
                    <a:pt x="130784" y="439233"/>
                  </a:lnTo>
                  <a:lnTo>
                    <a:pt x="170974" y="452555"/>
                  </a:lnTo>
                  <a:lnTo>
                    <a:pt x="214121" y="457200"/>
                  </a:lnTo>
                  <a:lnTo>
                    <a:pt x="257269" y="452555"/>
                  </a:lnTo>
                  <a:lnTo>
                    <a:pt x="297459" y="439233"/>
                  </a:lnTo>
                  <a:lnTo>
                    <a:pt x="333831" y="418154"/>
                  </a:lnTo>
                  <a:lnTo>
                    <a:pt x="365521" y="390239"/>
                  </a:lnTo>
                  <a:lnTo>
                    <a:pt x="391670" y="356406"/>
                  </a:lnTo>
                  <a:lnTo>
                    <a:pt x="411414" y="317575"/>
                  </a:lnTo>
                  <a:lnTo>
                    <a:pt x="423893" y="274666"/>
                  </a:lnTo>
                  <a:lnTo>
                    <a:pt x="428244" y="228600"/>
                  </a:lnTo>
                  <a:lnTo>
                    <a:pt x="423893" y="182533"/>
                  </a:lnTo>
                  <a:lnTo>
                    <a:pt x="411414" y="139624"/>
                  </a:lnTo>
                  <a:lnTo>
                    <a:pt x="391670" y="100793"/>
                  </a:lnTo>
                  <a:lnTo>
                    <a:pt x="365521" y="66960"/>
                  </a:lnTo>
                  <a:lnTo>
                    <a:pt x="333831" y="39045"/>
                  </a:lnTo>
                  <a:lnTo>
                    <a:pt x="297459" y="17966"/>
                  </a:lnTo>
                  <a:lnTo>
                    <a:pt x="257269" y="4644"/>
                  </a:lnTo>
                  <a:lnTo>
                    <a:pt x="214121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" name="object 9">
              <a:extLst>
                <a:ext uri="{FF2B5EF4-FFF2-40B4-BE49-F238E27FC236}">
                  <a16:creationId xmlns:a16="http://schemas.microsoft.com/office/drawing/2014/main" id="{57570A9D-E52C-E240-A03E-19A3302D199A}"/>
                </a:ext>
              </a:extLst>
            </p:cNvPr>
            <p:cNvSpPr/>
            <p:nvPr/>
          </p:nvSpPr>
          <p:spPr>
            <a:xfrm>
              <a:off x="2535681" y="1210818"/>
              <a:ext cx="182245" cy="47625"/>
            </a:xfrm>
            <a:custGeom>
              <a:avLst/>
              <a:gdLst/>
              <a:ahLst/>
              <a:cxnLst/>
              <a:rect l="l" t="t" r="r" b="b"/>
              <a:pathLst>
                <a:path w="182244" h="47625">
                  <a:moveTo>
                    <a:pt x="22351" y="0"/>
                  </a:moveTo>
                  <a:lnTo>
                    <a:pt x="13662" y="1873"/>
                  </a:lnTo>
                  <a:lnTo>
                    <a:pt x="6556" y="6985"/>
                  </a:lnTo>
                  <a:lnTo>
                    <a:pt x="1760" y="14573"/>
                  </a:lnTo>
                  <a:lnTo>
                    <a:pt x="0" y="23876"/>
                  </a:lnTo>
                  <a:lnTo>
                    <a:pt x="1760" y="33105"/>
                  </a:lnTo>
                  <a:lnTo>
                    <a:pt x="6556" y="40655"/>
                  </a:lnTo>
                  <a:lnTo>
                    <a:pt x="13662" y="45753"/>
                  </a:lnTo>
                  <a:lnTo>
                    <a:pt x="22351" y="47625"/>
                  </a:lnTo>
                  <a:lnTo>
                    <a:pt x="31021" y="45753"/>
                  </a:lnTo>
                  <a:lnTo>
                    <a:pt x="38084" y="40655"/>
                  </a:lnTo>
                  <a:lnTo>
                    <a:pt x="42836" y="33105"/>
                  </a:lnTo>
                  <a:lnTo>
                    <a:pt x="44576" y="23876"/>
                  </a:lnTo>
                  <a:lnTo>
                    <a:pt x="42836" y="14573"/>
                  </a:lnTo>
                  <a:lnTo>
                    <a:pt x="38084" y="6985"/>
                  </a:lnTo>
                  <a:lnTo>
                    <a:pt x="31021" y="1873"/>
                  </a:lnTo>
                  <a:lnTo>
                    <a:pt x="22351" y="0"/>
                  </a:lnTo>
                  <a:close/>
                </a:path>
                <a:path w="182244" h="47625">
                  <a:moveTo>
                    <a:pt x="159512" y="0"/>
                  </a:moveTo>
                  <a:lnTo>
                    <a:pt x="150842" y="1873"/>
                  </a:lnTo>
                  <a:lnTo>
                    <a:pt x="143779" y="6985"/>
                  </a:lnTo>
                  <a:lnTo>
                    <a:pt x="139027" y="14573"/>
                  </a:lnTo>
                  <a:lnTo>
                    <a:pt x="137287" y="23876"/>
                  </a:lnTo>
                  <a:lnTo>
                    <a:pt x="139027" y="33105"/>
                  </a:lnTo>
                  <a:lnTo>
                    <a:pt x="143779" y="40655"/>
                  </a:lnTo>
                  <a:lnTo>
                    <a:pt x="150842" y="45753"/>
                  </a:lnTo>
                  <a:lnTo>
                    <a:pt x="159512" y="47625"/>
                  </a:lnTo>
                  <a:lnTo>
                    <a:pt x="168201" y="45753"/>
                  </a:lnTo>
                  <a:lnTo>
                    <a:pt x="175307" y="40655"/>
                  </a:lnTo>
                  <a:lnTo>
                    <a:pt x="180103" y="33105"/>
                  </a:lnTo>
                  <a:lnTo>
                    <a:pt x="181863" y="23876"/>
                  </a:lnTo>
                  <a:lnTo>
                    <a:pt x="180103" y="14573"/>
                  </a:lnTo>
                  <a:lnTo>
                    <a:pt x="175307" y="6985"/>
                  </a:lnTo>
                  <a:lnTo>
                    <a:pt x="168201" y="1873"/>
                  </a:lnTo>
                  <a:lnTo>
                    <a:pt x="159512" y="0"/>
                  </a:lnTo>
                  <a:close/>
                </a:path>
              </a:pathLst>
            </a:custGeom>
            <a:solidFill>
              <a:srgbClr val="008DC1"/>
            </a:solidFill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2" name="object 10">
              <a:extLst>
                <a:ext uri="{FF2B5EF4-FFF2-40B4-BE49-F238E27FC236}">
                  <a16:creationId xmlns:a16="http://schemas.microsoft.com/office/drawing/2014/main" id="{70362F4F-A9C3-0B4D-A56F-6999A2676262}"/>
                </a:ext>
              </a:extLst>
            </p:cNvPr>
            <p:cNvSpPr/>
            <p:nvPr/>
          </p:nvSpPr>
          <p:spPr>
            <a:xfrm>
              <a:off x="2412491" y="1074420"/>
              <a:ext cx="428625" cy="457200"/>
            </a:xfrm>
            <a:custGeom>
              <a:avLst/>
              <a:gdLst/>
              <a:ahLst/>
              <a:cxnLst/>
              <a:rect l="l" t="t" r="r" b="b"/>
              <a:pathLst>
                <a:path w="428625" h="457200">
                  <a:moveTo>
                    <a:pt x="123189" y="160274"/>
                  </a:moveTo>
                  <a:lnTo>
                    <a:pt x="124950" y="150971"/>
                  </a:lnTo>
                  <a:lnTo>
                    <a:pt x="129746" y="143382"/>
                  </a:lnTo>
                  <a:lnTo>
                    <a:pt x="136852" y="138271"/>
                  </a:lnTo>
                  <a:lnTo>
                    <a:pt x="145541" y="136397"/>
                  </a:lnTo>
                  <a:lnTo>
                    <a:pt x="154211" y="138271"/>
                  </a:lnTo>
                  <a:lnTo>
                    <a:pt x="161274" y="143382"/>
                  </a:lnTo>
                  <a:lnTo>
                    <a:pt x="166026" y="150971"/>
                  </a:lnTo>
                  <a:lnTo>
                    <a:pt x="167766" y="160274"/>
                  </a:lnTo>
                  <a:lnTo>
                    <a:pt x="166026" y="169503"/>
                  </a:lnTo>
                  <a:lnTo>
                    <a:pt x="161274" y="177053"/>
                  </a:lnTo>
                  <a:lnTo>
                    <a:pt x="154211" y="182151"/>
                  </a:lnTo>
                  <a:lnTo>
                    <a:pt x="145541" y="184022"/>
                  </a:lnTo>
                  <a:lnTo>
                    <a:pt x="136852" y="182151"/>
                  </a:lnTo>
                  <a:lnTo>
                    <a:pt x="129746" y="177053"/>
                  </a:lnTo>
                  <a:lnTo>
                    <a:pt x="124950" y="169503"/>
                  </a:lnTo>
                  <a:lnTo>
                    <a:pt x="123189" y="160274"/>
                  </a:lnTo>
                  <a:close/>
                </a:path>
                <a:path w="428625" h="457200">
                  <a:moveTo>
                    <a:pt x="260476" y="160274"/>
                  </a:moveTo>
                  <a:lnTo>
                    <a:pt x="262217" y="150971"/>
                  </a:lnTo>
                  <a:lnTo>
                    <a:pt x="266969" y="143382"/>
                  </a:lnTo>
                  <a:lnTo>
                    <a:pt x="274032" y="138271"/>
                  </a:lnTo>
                  <a:lnTo>
                    <a:pt x="282701" y="136397"/>
                  </a:lnTo>
                  <a:lnTo>
                    <a:pt x="291391" y="138271"/>
                  </a:lnTo>
                  <a:lnTo>
                    <a:pt x="298497" y="143382"/>
                  </a:lnTo>
                  <a:lnTo>
                    <a:pt x="303293" y="150971"/>
                  </a:lnTo>
                  <a:lnTo>
                    <a:pt x="305053" y="160274"/>
                  </a:lnTo>
                  <a:lnTo>
                    <a:pt x="303293" y="169503"/>
                  </a:lnTo>
                  <a:lnTo>
                    <a:pt x="298497" y="177053"/>
                  </a:lnTo>
                  <a:lnTo>
                    <a:pt x="291391" y="182151"/>
                  </a:lnTo>
                  <a:lnTo>
                    <a:pt x="282701" y="184022"/>
                  </a:lnTo>
                  <a:lnTo>
                    <a:pt x="274032" y="182151"/>
                  </a:lnTo>
                  <a:lnTo>
                    <a:pt x="266969" y="177053"/>
                  </a:lnTo>
                  <a:lnTo>
                    <a:pt x="262217" y="169503"/>
                  </a:lnTo>
                  <a:lnTo>
                    <a:pt x="260476" y="160274"/>
                  </a:lnTo>
                  <a:close/>
                </a:path>
                <a:path w="428625" h="457200">
                  <a:moveTo>
                    <a:pt x="98043" y="328294"/>
                  </a:moveTo>
                  <a:lnTo>
                    <a:pt x="144448" y="355544"/>
                  </a:lnTo>
                  <a:lnTo>
                    <a:pt x="190847" y="369168"/>
                  </a:lnTo>
                  <a:lnTo>
                    <a:pt x="237233" y="369168"/>
                  </a:lnTo>
                  <a:lnTo>
                    <a:pt x="283602" y="355544"/>
                  </a:lnTo>
                  <a:lnTo>
                    <a:pt x="329945" y="328294"/>
                  </a:lnTo>
                </a:path>
                <a:path w="428625" h="457200">
                  <a:moveTo>
                    <a:pt x="0" y="228600"/>
                  </a:moveTo>
                  <a:lnTo>
                    <a:pt x="4350" y="182533"/>
                  </a:lnTo>
                  <a:lnTo>
                    <a:pt x="16829" y="139624"/>
                  </a:lnTo>
                  <a:lnTo>
                    <a:pt x="36573" y="100793"/>
                  </a:lnTo>
                  <a:lnTo>
                    <a:pt x="62722" y="66960"/>
                  </a:lnTo>
                  <a:lnTo>
                    <a:pt x="94412" y="39045"/>
                  </a:lnTo>
                  <a:lnTo>
                    <a:pt x="130784" y="17966"/>
                  </a:lnTo>
                  <a:lnTo>
                    <a:pt x="170974" y="4644"/>
                  </a:lnTo>
                  <a:lnTo>
                    <a:pt x="214121" y="0"/>
                  </a:lnTo>
                  <a:lnTo>
                    <a:pt x="257269" y="4644"/>
                  </a:lnTo>
                  <a:lnTo>
                    <a:pt x="297459" y="17966"/>
                  </a:lnTo>
                  <a:lnTo>
                    <a:pt x="333831" y="39045"/>
                  </a:lnTo>
                  <a:lnTo>
                    <a:pt x="365521" y="66960"/>
                  </a:lnTo>
                  <a:lnTo>
                    <a:pt x="391670" y="100793"/>
                  </a:lnTo>
                  <a:lnTo>
                    <a:pt x="411414" y="139624"/>
                  </a:lnTo>
                  <a:lnTo>
                    <a:pt x="423893" y="182533"/>
                  </a:lnTo>
                  <a:lnTo>
                    <a:pt x="428244" y="228600"/>
                  </a:lnTo>
                  <a:lnTo>
                    <a:pt x="423893" y="274666"/>
                  </a:lnTo>
                  <a:lnTo>
                    <a:pt x="411414" y="317575"/>
                  </a:lnTo>
                  <a:lnTo>
                    <a:pt x="391670" y="356406"/>
                  </a:lnTo>
                  <a:lnTo>
                    <a:pt x="365521" y="390239"/>
                  </a:lnTo>
                  <a:lnTo>
                    <a:pt x="333831" y="418154"/>
                  </a:lnTo>
                  <a:lnTo>
                    <a:pt x="297459" y="439233"/>
                  </a:lnTo>
                  <a:lnTo>
                    <a:pt x="257269" y="452555"/>
                  </a:lnTo>
                  <a:lnTo>
                    <a:pt x="214121" y="457200"/>
                  </a:lnTo>
                  <a:lnTo>
                    <a:pt x="170974" y="452555"/>
                  </a:lnTo>
                  <a:lnTo>
                    <a:pt x="130784" y="439233"/>
                  </a:lnTo>
                  <a:lnTo>
                    <a:pt x="94412" y="418154"/>
                  </a:lnTo>
                  <a:lnTo>
                    <a:pt x="62722" y="390239"/>
                  </a:lnTo>
                  <a:lnTo>
                    <a:pt x="36573" y="356406"/>
                  </a:lnTo>
                  <a:lnTo>
                    <a:pt x="16829" y="317575"/>
                  </a:lnTo>
                  <a:lnTo>
                    <a:pt x="4350" y="274666"/>
                  </a:lnTo>
                  <a:lnTo>
                    <a:pt x="0" y="228600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53" name="object 3">
            <a:extLst>
              <a:ext uri="{FF2B5EF4-FFF2-40B4-BE49-F238E27FC236}">
                <a16:creationId xmlns:a16="http://schemas.microsoft.com/office/drawing/2014/main" id="{88C66954-53CB-084E-8C43-AB5020B95E09}"/>
              </a:ext>
            </a:extLst>
          </p:cNvPr>
          <p:cNvGrpSpPr/>
          <p:nvPr/>
        </p:nvGrpSpPr>
        <p:grpSpPr>
          <a:xfrm>
            <a:off x="1931351" y="3586831"/>
            <a:ext cx="440690" cy="469900"/>
            <a:chOff x="4134611" y="1078991"/>
            <a:chExt cx="440690" cy="469900"/>
          </a:xfrm>
        </p:grpSpPr>
        <p:sp>
          <p:nvSpPr>
            <p:cNvPr id="54" name="object 4">
              <a:extLst>
                <a:ext uri="{FF2B5EF4-FFF2-40B4-BE49-F238E27FC236}">
                  <a16:creationId xmlns:a16="http://schemas.microsoft.com/office/drawing/2014/main" id="{8B56B84C-5F03-FA44-8E78-B3C8CF9C9380}"/>
                </a:ext>
              </a:extLst>
            </p:cNvPr>
            <p:cNvSpPr/>
            <p:nvPr/>
          </p:nvSpPr>
          <p:spPr>
            <a:xfrm>
              <a:off x="4140707" y="1085087"/>
              <a:ext cx="428625" cy="457200"/>
            </a:xfrm>
            <a:custGeom>
              <a:avLst/>
              <a:gdLst/>
              <a:ahLst/>
              <a:cxnLst/>
              <a:rect l="l" t="t" r="r" b="b"/>
              <a:pathLst>
                <a:path w="428625" h="457200">
                  <a:moveTo>
                    <a:pt x="214121" y="0"/>
                  </a:moveTo>
                  <a:lnTo>
                    <a:pt x="170974" y="4644"/>
                  </a:lnTo>
                  <a:lnTo>
                    <a:pt x="130784" y="17966"/>
                  </a:lnTo>
                  <a:lnTo>
                    <a:pt x="94412" y="39045"/>
                  </a:lnTo>
                  <a:lnTo>
                    <a:pt x="62722" y="66960"/>
                  </a:lnTo>
                  <a:lnTo>
                    <a:pt x="36573" y="100793"/>
                  </a:lnTo>
                  <a:lnTo>
                    <a:pt x="16829" y="139624"/>
                  </a:lnTo>
                  <a:lnTo>
                    <a:pt x="4350" y="182533"/>
                  </a:lnTo>
                  <a:lnTo>
                    <a:pt x="0" y="228600"/>
                  </a:lnTo>
                  <a:lnTo>
                    <a:pt x="4350" y="274666"/>
                  </a:lnTo>
                  <a:lnTo>
                    <a:pt x="16829" y="317575"/>
                  </a:lnTo>
                  <a:lnTo>
                    <a:pt x="36573" y="356406"/>
                  </a:lnTo>
                  <a:lnTo>
                    <a:pt x="62722" y="390239"/>
                  </a:lnTo>
                  <a:lnTo>
                    <a:pt x="94412" y="418154"/>
                  </a:lnTo>
                  <a:lnTo>
                    <a:pt x="130784" y="439233"/>
                  </a:lnTo>
                  <a:lnTo>
                    <a:pt x="170974" y="452555"/>
                  </a:lnTo>
                  <a:lnTo>
                    <a:pt x="214121" y="457200"/>
                  </a:lnTo>
                  <a:lnTo>
                    <a:pt x="257269" y="452555"/>
                  </a:lnTo>
                  <a:lnTo>
                    <a:pt x="297459" y="439233"/>
                  </a:lnTo>
                  <a:lnTo>
                    <a:pt x="333831" y="418154"/>
                  </a:lnTo>
                  <a:lnTo>
                    <a:pt x="365521" y="390239"/>
                  </a:lnTo>
                  <a:lnTo>
                    <a:pt x="391670" y="356406"/>
                  </a:lnTo>
                  <a:lnTo>
                    <a:pt x="411414" y="317575"/>
                  </a:lnTo>
                  <a:lnTo>
                    <a:pt x="423893" y="274666"/>
                  </a:lnTo>
                  <a:lnTo>
                    <a:pt x="428243" y="228600"/>
                  </a:lnTo>
                  <a:lnTo>
                    <a:pt x="423893" y="182533"/>
                  </a:lnTo>
                  <a:lnTo>
                    <a:pt x="411414" y="139624"/>
                  </a:lnTo>
                  <a:lnTo>
                    <a:pt x="391670" y="100793"/>
                  </a:lnTo>
                  <a:lnTo>
                    <a:pt x="365521" y="66960"/>
                  </a:lnTo>
                  <a:lnTo>
                    <a:pt x="333831" y="39045"/>
                  </a:lnTo>
                  <a:lnTo>
                    <a:pt x="297459" y="17966"/>
                  </a:lnTo>
                  <a:lnTo>
                    <a:pt x="257269" y="4644"/>
                  </a:lnTo>
                  <a:lnTo>
                    <a:pt x="214121" y="0"/>
                  </a:lnTo>
                  <a:close/>
                </a:path>
              </a:pathLst>
            </a:custGeom>
            <a:solidFill>
              <a:srgbClr val="FF00FF"/>
            </a:solidFill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5" name="object 5">
              <a:extLst>
                <a:ext uri="{FF2B5EF4-FFF2-40B4-BE49-F238E27FC236}">
                  <a16:creationId xmlns:a16="http://schemas.microsoft.com/office/drawing/2014/main" id="{3CBFAD6E-73F2-AB4E-AC29-27B6DC55BB7D}"/>
                </a:ext>
              </a:extLst>
            </p:cNvPr>
            <p:cNvSpPr/>
            <p:nvPr/>
          </p:nvSpPr>
          <p:spPr>
            <a:xfrm>
              <a:off x="4263897" y="1221485"/>
              <a:ext cx="182245" cy="47625"/>
            </a:xfrm>
            <a:custGeom>
              <a:avLst/>
              <a:gdLst/>
              <a:ahLst/>
              <a:cxnLst/>
              <a:rect l="l" t="t" r="r" b="b"/>
              <a:pathLst>
                <a:path w="182245" h="47625">
                  <a:moveTo>
                    <a:pt x="22351" y="0"/>
                  </a:moveTo>
                  <a:lnTo>
                    <a:pt x="13662" y="1873"/>
                  </a:lnTo>
                  <a:lnTo>
                    <a:pt x="6556" y="6984"/>
                  </a:lnTo>
                  <a:lnTo>
                    <a:pt x="1760" y="14573"/>
                  </a:lnTo>
                  <a:lnTo>
                    <a:pt x="0" y="23875"/>
                  </a:lnTo>
                  <a:lnTo>
                    <a:pt x="1760" y="33105"/>
                  </a:lnTo>
                  <a:lnTo>
                    <a:pt x="6556" y="40655"/>
                  </a:lnTo>
                  <a:lnTo>
                    <a:pt x="13662" y="45753"/>
                  </a:lnTo>
                  <a:lnTo>
                    <a:pt x="22351" y="47625"/>
                  </a:lnTo>
                  <a:lnTo>
                    <a:pt x="31021" y="45753"/>
                  </a:lnTo>
                  <a:lnTo>
                    <a:pt x="38084" y="40655"/>
                  </a:lnTo>
                  <a:lnTo>
                    <a:pt x="42836" y="33105"/>
                  </a:lnTo>
                  <a:lnTo>
                    <a:pt x="44576" y="23875"/>
                  </a:lnTo>
                  <a:lnTo>
                    <a:pt x="42836" y="14573"/>
                  </a:lnTo>
                  <a:lnTo>
                    <a:pt x="38084" y="6984"/>
                  </a:lnTo>
                  <a:lnTo>
                    <a:pt x="31021" y="1873"/>
                  </a:lnTo>
                  <a:lnTo>
                    <a:pt x="22351" y="0"/>
                  </a:lnTo>
                  <a:close/>
                </a:path>
                <a:path w="182245" h="47625">
                  <a:moveTo>
                    <a:pt x="159512" y="0"/>
                  </a:moveTo>
                  <a:lnTo>
                    <a:pt x="150842" y="1873"/>
                  </a:lnTo>
                  <a:lnTo>
                    <a:pt x="143779" y="6984"/>
                  </a:lnTo>
                  <a:lnTo>
                    <a:pt x="139027" y="14573"/>
                  </a:lnTo>
                  <a:lnTo>
                    <a:pt x="137287" y="23875"/>
                  </a:lnTo>
                  <a:lnTo>
                    <a:pt x="139027" y="33105"/>
                  </a:lnTo>
                  <a:lnTo>
                    <a:pt x="143779" y="40655"/>
                  </a:lnTo>
                  <a:lnTo>
                    <a:pt x="150842" y="45753"/>
                  </a:lnTo>
                  <a:lnTo>
                    <a:pt x="159512" y="47625"/>
                  </a:lnTo>
                  <a:lnTo>
                    <a:pt x="168201" y="45753"/>
                  </a:lnTo>
                  <a:lnTo>
                    <a:pt x="175307" y="40655"/>
                  </a:lnTo>
                  <a:lnTo>
                    <a:pt x="180103" y="33105"/>
                  </a:lnTo>
                  <a:lnTo>
                    <a:pt x="181863" y="23875"/>
                  </a:lnTo>
                  <a:lnTo>
                    <a:pt x="180103" y="14573"/>
                  </a:lnTo>
                  <a:lnTo>
                    <a:pt x="175307" y="6984"/>
                  </a:lnTo>
                  <a:lnTo>
                    <a:pt x="168201" y="1873"/>
                  </a:lnTo>
                  <a:lnTo>
                    <a:pt x="159512" y="0"/>
                  </a:lnTo>
                  <a:close/>
                </a:path>
              </a:pathLst>
            </a:custGeom>
            <a:solidFill>
              <a:srgbClr val="CD00CD"/>
            </a:solidFill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6" name="object 6">
              <a:extLst>
                <a:ext uri="{FF2B5EF4-FFF2-40B4-BE49-F238E27FC236}">
                  <a16:creationId xmlns:a16="http://schemas.microsoft.com/office/drawing/2014/main" id="{56C54D21-EA74-5047-B0C7-2DFB21E913DF}"/>
                </a:ext>
              </a:extLst>
            </p:cNvPr>
            <p:cNvSpPr/>
            <p:nvPr/>
          </p:nvSpPr>
          <p:spPr>
            <a:xfrm>
              <a:off x="4140707" y="1085087"/>
              <a:ext cx="428625" cy="457200"/>
            </a:xfrm>
            <a:custGeom>
              <a:avLst/>
              <a:gdLst/>
              <a:ahLst/>
              <a:cxnLst/>
              <a:rect l="l" t="t" r="r" b="b"/>
              <a:pathLst>
                <a:path w="428625" h="457200">
                  <a:moveTo>
                    <a:pt x="123189" y="160274"/>
                  </a:moveTo>
                  <a:lnTo>
                    <a:pt x="124950" y="150971"/>
                  </a:lnTo>
                  <a:lnTo>
                    <a:pt x="129746" y="143382"/>
                  </a:lnTo>
                  <a:lnTo>
                    <a:pt x="136852" y="138271"/>
                  </a:lnTo>
                  <a:lnTo>
                    <a:pt x="145541" y="136398"/>
                  </a:lnTo>
                  <a:lnTo>
                    <a:pt x="154211" y="138271"/>
                  </a:lnTo>
                  <a:lnTo>
                    <a:pt x="161274" y="143382"/>
                  </a:lnTo>
                  <a:lnTo>
                    <a:pt x="166026" y="150971"/>
                  </a:lnTo>
                  <a:lnTo>
                    <a:pt x="167766" y="160274"/>
                  </a:lnTo>
                  <a:lnTo>
                    <a:pt x="166026" y="169503"/>
                  </a:lnTo>
                  <a:lnTo>
                    <a:pt x="161274" y="177053"/>
                  </a:lnTo>
                  <a:lnTo>
                    <a:pt x="154211" y="182151"/>
                  </a:lnTo>
                  <a:lnTo>
                    <a:pt x="145541" y="184023"/>
                  </a:lnTo>
                  <a:lnTo>
                    <a:pt x="136852" y="182151"/>
                  </a:lnTo>
                  <a:lnTo>
                    <a:pt x="129746" y="177053"/>
                  </a:lnTo>
                  <a:lnTo>
                    <a:pt x="124950" y="169503"/>
                  </a:lnTo>
                  <a:lnTo>
                    <a:pt x="123189" y="160274"/>
                  </a:lnTo>
                  <a:close/>
                </a:path>
                <a:path w="428625" h="457200">
                  <a:moveTo>
                    <a:pt x="260476" y="160274"/>
                  </a:moveTo>
                  <a:lnTo>
                    <a:pt x="262217" y="150971"/>
                  </a:lnTo>
                  <a:lnTo>
                    <a:pt x="266969" y="143382"/>
                  </a:lnTo>
                  <a:lnTo>
                    <a:pt x="274032" y="138271"/>
                  </a:lnTo>
                  <a:lnTo>
                    <a:pt x="282701" y="136398"/>
                  </a:lnTo>
                  <a:lnTo>
                    <a:pt x="291391" y="138271"/>
                  </a:lnTo>
                  <a:lnTo>
                    <a:pt x="298497" y="143382"/>
                  </a:lnTo>
                  <a:lnTo>
                    <a:pt x="303293" y="150971"/>
                  </a:lnTo>
                  <a:lnTo>
                    <a:pt x="305053" y="160274"/>
                  </a:lnTo>
                  <a:lnTo>
                    <a:pt x="303293" y="169503"/>
                  </a:lnTo>
                  <a:lnTo>
                    <a:pt x="298497" y="177053"/>
                  </a:lnTo>
                  <a:lnTo>
                    <a:pt x="291391" y="182151"/>
                  </a:lnTo>
                  <a:lnTo>
                    <a:pt x="282701" y="184023"/>
                  </a:lnTo>
                  <a:lnTo>
                    <a:pt x="274032" y="182151"/>
                  </a:lnTo>
                  <a:lnTo>
                    <a:pt x="266969" y="177053"/>
                  </a:lnTo>
                  <a:lnTo>
                    <a:pt x="262217" y="169503"/>
                  </a:lnTo>
                  <a:lnTo>
                    <a:pt x="260476" y="160274"/>
                  </a:lnTo>
                  <a:close/>
                </a:path>
                <a:path w="428625" h="457200">
                  <a:moveTo>
                    <a:pt x="98043" y="328295"/>
                  </a:moveTo>
                  <a:lnTo>
                    <a:pt x="144448" y="355544"/>
                  </a:lnTo>
                  <a:lnTo>
                    <a:pt x="190847" y="369168"/>
                  </a:lnTo>
                  <a:lnTo>
                    <a:pt x="237233" y="369168"/>
                  </a:lnTo>
                  <a:lnTo>
                    <a:pt x="283602" y="355544"/>
                  </a:lnTo>
                  <a:lnTo>
                    <a:pt x="329945" y="328295"/>
                  </a:lnTo>
                </a:path>
                <a:path w="428625" h="457200">
                  <a:moveTo>
                    <a:pt x="0" y="228600"/>
                  </a:moveTo>
                  <a:lnTo>
                    <a:pt x="4350" y="182533"/>
                  </a:lnTo>
                  <a:lnTo>
                    <a:pt x="16829" y="139624"/>
                  </a:lnTo>
                  <a:lnTo>
                    <a:pt x="36573" y="100793"/>
                  </a:lnTo>
                  <a:lnTo>
                    <a:pt x="62722" y="66960"/>
                  </a:lnTo>
                  <a:lnTo>
                    <a:pt x="94412" y="39045"/>
                  </a:lnTo>
                  <a:lnTo>
                    <a:pt x="130784" y="17966"/>
                  </a:lnTo>
                  <a:lnTo>
                    <a:pt x="170974" y="4644"/>
                  </a:lnTo>
                  <a:lnTo>
                    <a:pt x="214121" y="0"/>
                  </a:lnTo>
                  <a:lnTo>
                    <a:pt x="257269" y="4644"/>
                  </a:lnTo>
                  <a:lnTo>
                    <a:pt x="297459" y="17966"/>
                  </a:lnTo>
                  <a:lnTo>
                    <a:pt x="333831" y="39045"/>
                  </a:lnTo>
                  <a:lnTo>
                    <a:pt x="365521" y="66960"/>
                  </a:lnTo>
                  <a:lnTo>
                    <a:pt x="391670" y="100793"/>
                  </a:lnTo>
                  <a:lnTo>
                    <a:pt x="411414" y="139624"/>
                  </a:lnTo>
                  <a:lnTo>
                    <a:pt x="423893" y="182533"/>
                  </a:lnTo>
                  <a:lnTo>
                    <a:pt x="428243" y="228600"/>
                  </a:lnTo>
                  <a:lnTo>
                    <a:pt x="423893" y="274666"/>
                  </a:lnTo>
                  <a:lnTo>
                    <a:pt x="411414" y="317575"/>
                  </a:lnTo>
                  <a:lnTo>
                    <a:pt x="391670" y="356406"/>
                  </a:lnTo>
                  <a:lnTo>
                    <a:pt x="365521" y="390239"/>
                  </a:lnTo>
                  <a:lnTo>
                    <a:pt x="333831" y="418154"/>
                  </a:lnTo>
                  <a:lnTo>
                    <a:pt x="297459" y="439233"/>
                  </a:lnTo>
                  <a:lnTo>
                    <a:pt x="257269" y="452555"/>
                  </a:lnTo>
                  <a:lnTo>
                    <a:pt x="214121" y="457200"/>
                  </a:lnTo>
                  <a:lnTo>
                    <a:pt x="170974" y="452555"/>
                  </a:lnTo>
                  <a:lnTo>
                    <a:pt x="130784" y="439233"/>
                  </a:lnTo>
                  <a:lnTo>
                    <a:pt x="94412" y="418154"/>
                  </a:lnTo>
                  <a:lnTo>
                    <a:pt x="62722" y="390239"/>
                  </a:lnTo>
                  <a:lnTo>
                    <a:pt x="36573" y="356406"/>
                  </a:lnTo>
                  <a:lnTo>
                    <a:pt x="16829" y="317575"/>
                  </a:lnTo>
                  <a:lnTo>
                    <a:pt x="4350" y="274666"/>
                  </a:lnTo>
                  <a:lnTo>
                    <a:pt x="0" y="228600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57" name="object 3">
            <a:extLst>
              <a:ext uri="{FF2B5EF4-FFF2-40B4-BE49-F238E27FC236}">
                <a16:creationId xmlns:a16="http://schemas.microsoft.com/office/drawing/2014/main" id="{5BBDA5B5-3E5C-A947-85F7-0007624651AB}"/>
              </a:ext>
            </a:extLst>
          </p:cNvPr>
          <p:cNvGrpSpPr/>
          <p:nvPr/>
        </p:nvGrpSpPr>
        <p:grpSpPr>
          <a:xfrm>
            <a:off x="1285810" y="3631662"/>
            <a:ext cx="440690" cy="469900"/>
            <a:chOff x="4134611" y="1078991"/>
            <a:chExt cx="440690" cy="469900"/>
          </a:xfrm>
        </p:grpSpPr>
        <p:sp>
          <p:nvSpPr>
            <p:cNvPr id="58" name="object 4">
              <a:extLst>
                <a:ext uri="{FF2B5EF4-FFF2-40B4-BE49-F238E27FC236}">
                  <a16:creationId xmlns:a16="http://schemas.microsoft.com/office/drawing/2014/main" id="{C4357CDF-9033-914E-A976-F97D1E157DB6}"/>
                </a:ext>
              </a:extLst>
            </p:cNvPr>
            <p:cNvSpPr/>
            <p:nvPr/>
          </p:nvSpPr>
          <p:spPr>
            <a:xfrm>
              <a:off x="4140707" y="1085087"/>
              <a:ext cx="428625" cy="457200"/>
            </a:xfrm>
            <a:custGeom>
              <a:avLst/>
              <a:gdLst/>
              <a:ahLst/>
              <a:cxnLst/>
              <a:rect l="l" t="t" r="r" b="b"/>
              <a:pathLst>
                <a:path w="428625" h="457200">
                  <a:moveTo>
                    <a:pt x="214121" y="0"/>
                  </a:moveTo>
                  <a:lnTo>
                    <a:pt x="170974" y="4644"/>
                  </a:lnTo>
                  <a:lnTo>
                    <a:pt x="130784" y="17966"/>
                  </a:lnTo>
                  <a:lnTo>
                    <a:pt x="94412" y="39045"/>
                  </a:lnTo>
                  <a:lnTo>
                    <a:pt x="62722" y="66960"/>
                  </a:lnTo>
                  <a:lnTo>
                    <a:pt x="36573" y="100793"/>
                  </a:lnTo>
                  <a:lnTo>
                    <a:pt x="16829" y="139624"/>
                  </a:lnTo>
                  <a:lnTo>
                    <a:pt x="4350" y="182533"/>
                  </a:lnTo>
                  <a:lnTo>
                    <a:pt x="0" y="228600"/>
                  </a:lnTo>
                  <a:lnTo>
                    <a:pt x="4350" y="274666"/>
                  </a:lnTo>
                  <a:lnTo>
                    <a:pt x="16829" y="317575"/>
                  </a:lnTo>
                  <a:lnTo>
                    <a:pt x="36573" y="356406"/>
                  </a:lnTo>
                  <a:lnTo>
                    <a:pt x="62722" y="390239"/>
                  </a:lnTo>
                  <a:lnTo>
                    <a:pt x="94412" y="418154"/>
                  </a:lnTo>
                  <a:lnTo>
                    <a:pt x="130784" y="439233"/>
                  </a:lnTo>
                  <a:lnTo>
                    <a:pt x="170974" y="452555"/>
                  </a:lnTo>
                  <a:lnTo>
                    <a:pt x="214121" y="457200"/>
                  </a:lnTo>
                  <a:lnTo>
                    <a:pt x="257269" y="452555"/>
                  </a:lnTo>
                  <a:lnTo>
                    <a:pt x="297459" y="439233"/>
                  </a:lnTo>
                  <a:lnTo>
                    <a:pt x="333831" y="418154"/>
                  </a:lnTo>
                  <a:lnTo>
                    <a:pt x="365521" y="390239"/>
                  </a:lnTo>
                  <a:lnTo>
                    <a:pt x="391670" y="356406"/>
                  </a:lnTo>
                  <a:lnTo>
                    <a:pt x="411414" y="317575"/>
                  </a:lnTo>
                  <a:lnTo>
                    <a:pt x="423893" y="274666"/>
                  </a:lnTo>
                  <a:lnTo>
                    <a:pt x="428243" y="228600"/>
                  </a:lnTo>
                  <a:lnTo>
                    <a:pt x="423893" y="182533"/>
                  </a:lnTo>
                  <a:lnTo>
                    <a:pt x="411414" y="139624"/>
                  </a:lnTo>
                  <a:lnTo>
                    <a:pt x="391670" y="100793"/>
                  </a:lnTo>
                  <a:lnTo>
                    <a:pt x="365521" y="66960"/>
                  </a:lnTo>
                  <a:lnTo>
                    <a:pt x="333831" y="39045"/>
                  </a:lnTo>
                  <a:lnTo>
                    <a:pt x="297459" y="17966"/>
                  </a:lnTo>
                  <a:lnTo>
                    <a:pt x="257269" y="4644"/>
                  </a:lnTo>
                  <a:lnTo>
                    <a:pt x="214121" y="0"/>
                  </a:lnTo>
                  <a:close/>
                </a:path>
              </a:pathLst>
            </a:custGeom>
            <a:solidFill>
              <a:srgbClr val="FF00FF"/>
            </a:solidFill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9" name="object 5">
              <a:extLst>
                <a:ext uri="{FF2B5EF4-FFF2-40B4-BE49-F238E27FC236}">
                  <a16:creationId xmlns:a16="http://schemas.microsoft.com/office/drawing/2014/main" id="{E2BE55D6-FA63-2543-A63A-F32BECE7448B}"/>
                </a:ext>
              </a:extLst>
            </p:cNvPr>
            <p:cNvSpPr/>
            <p:nvPr/>
          </p:nvSpPr>
          <p:spPr>
            <a:xfrm>
              <a:off x="4263897" y="1221485"/>
              <a:ext cx="182245" cy="47625"/>
            </a:xfrm>
            <a:custGeom>
              <a:avLst/>
              <a:gdLst/>
              <a:ahLst/>
              <a:cxnLst/>
              <a:rect l="l" t="t" r="r" b="b"/>
              <a:pathLst>
                <a:path w="182245" h="47625">
                  <a:moveTo>
                    <a:pt x="22351" y="0"/>
                  </a:moveTo>
                  <a:lnTo>
                    <a:pt x="13662" y="1873"/>
                  </a:lnTo>
                  <a:lnTo>
                    <a:pt x="6556" y="6984"/>
                  </a:lnTo>
                  <a:lnTo>
                    <a:pt x="1760" y="14573"/>
                  </a:lnTo>
                  <a:lnTo>
                    <a:pt x="0" y="23875"/>
                  </a:lnTo>
                  <a:lnTo>
                    <a:pt x="1760" y="33105"/>
                  </a:lnTo>
                  <a:lnTo>
                    <a:pt x="6556" y="40655"/>
                  </a:lnTo>
                  <a:lnTo>
                    <a:pt x="13662" y="45753"/>
                  </a:lnTo>
                  <a:lnTo>
                    <a:pt x="22351" y="47625"/>
                  </a:lnTo>
                  <a:lnTo>
                    <a:pt x="31021" y="45753"/>
                  </a:lnTo>
                  <a:lnTo>
                    <a:pt x="38084" y="40655"/>
                  </a:lnTo>
                  <a:lnTo>
                    <a:pt x="42836" y="33105"/>
                  </a:lnTo>
                  <a:lnTo>
                    <a:pt x="44576" y="23875"/>
                  </a:lnTo>
                  <a:lnTo>
                    <a:pt x="42836" y="14573"/>
                  </a:lnTo>
                  <a:lnTo>
                    <a:pt x="38084" y="6984"/>
                  </a:lnTo>
                  <a:lnTo>
                    <a:pt x="31021" y="1873"/>
                  </a:lnTo>
                  <a:lnTo>
                    <a:pt x="22351" y="0"/>
                  </a:lnTo>
                  <a:close/>
                </a:path>
                <a:path w="182245" h="47625">
                  <a:moveTo>
                    <a:pt x="159512" y="0"/>
                  </a:moveTo>
                  <a:lnTo>
                    <a:pt x="150842" y="1873"/>
                  </a:lnTo>
                  <a:lnTo>
                    <a:pt x="143779" y="6984"/>
                  </a:lnTo>
                  <a:lnTo>
                    <a:pt x="139027" y="14573"/>
                  </a:lnTo>
                  <a:lnTo>
                    <a:pt x="137287" y="23875"/>
                  </a:lnTo>
                  <a:lnTo>
                    <a:pt x="139027" y="33105"/>
                  </a:lnTo>
                  <a:lnTo>
                    <a:pt x="143779" y="40655"/>
                  </a:lnTo>
                  <a:lnTo>
                    <a:pt x="150842" y="45753"/>
                  </a:lnTo>
                  <a:lnTo>
                    <a:pt x="159512" y="47625"/>
                  </a:lnTo>
                  <a:lnTo>
                    <a:pt x="168201" y="45753"/>
                  </a:lnTo>
                  <a:lnTo>
                    <a:pt x="175307" y="40655"/>
                  </a:lnTo>
                  <a:lnTo>
                    <a:pt x="180103" y="33105"/>
                  </a:lnTo>
                  <a:lnTo>
                    <a:pt x="181863" y="23875"/>
                  </a:lnTo>
                  <a:lnTo>
                    <a:pt x="180103" y="14573"/>
                  </a:lnTo>
                  <a:lnTo>
                    <a:pt x="175307" y="6984"/>
                  </a:lnTo>
                  <a:lnTo>
                    <a:pt x="168201" y="1873"/>
                  </a:lnTo>
                  <a:lnTo>
                    <a:pt x="159512" y="0"/>
                  </a:lnTo>
                  <a:close/>
                </a:path>
              </a:pathLst>
            </a:custGeom>
            <a:solidFill>
              <a:srgbClr val="CD00CD"/>
            </a:solidFill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0" name="object 6">
              <a:extLst>
                <a:ext uri="{FF2B5EF4-FFF2-40B4-BE49-F238E27FC236}">
                  <a16:creationId xmlns:a16="http://schemas.microsoft.com/office/drawing/2014/main" id="{14BFD95C-9F25-B145-A99F-B8AA8FAFE31E}"/>
                </a:ext>
              </a:extLst>
            </p:cNvPr>
            <p:cNvSpPr/>
            <p:nvPr/>
          </p:nvSpPr>
          <p:spPr>
            <a:xfrm>
              <a:off x="4140707" y="1085087"/>
              <a:ext cx="428625" cy="457200"/>
            </a:xfrm>
            <a:custGeom>
              <a:avLst/>
              <a:gdLst/>
              <a:ahLst/>
              <a:cxnLst/>
              <a:rect l="l" t="t" r="r" b="b"/>
              <a:pathLst>
                <a:path w="428625" h="457200">
                  <a:moveTo>
                    <a:pt x="123189" y="160274"/>
                  </a:moveTo>
                  <a:lnTo>
                    <a:pt x="124950" y="150971"/>
                  </a:lnTo>
                  <a:lnTo>
                    <a:pt x="129746" y="143382"/>
                  </a:lnTo>
                  <a:lnTo>
                    <a:pt x="136852" y="138271"/>
                  </a:lnTo>
                  <a:lnTo>
                    <a:pt x="145541" y="136398"/>
                  </a:lnTo>
                  <a:lnTo>
                    <a:pt x="154211" y="138271"/>
                  </a:lnTo>
                  <a:lnTo>
                    <a:pt x="161274" y="143382"/>
                  </a:lnTo>
                  <a:lnTo>
                    <a:pt x="166026" y="150971"/>
                  </a:lnTo>
                  <a:lnTo>
                    <a:pt x="167766" y="160274"/>
                  </a:lnTo>
                  <a:lnTo>
                    <a:pt x="166026" y="169503"/>
                  </a:lnTo>
                  <a:lnTo>
                    <a:pt x="161274" y="177053"/>
                  </a:lnTo>
                  <a:lnTo>
                    <a:pt x="154211" y="182151"/>
                  </a:lnTo>
                  <a:lnTo>
                    <a:pt x="145541" y="184023"/>
                  </a:lnTo>
                  <a:lnTo>
                    <a:pt x="136852" y="182151"/>
                  </a:lnTo>
                  <a:lnTo>
                    <a:pt x="129746" y="177053"/>
                  </a:lnTo>
                  <a:lnTo>
                    <a:pt x="124950" y="169503"/>
                  </a:lnTo>
                  <a:lnTo>
                    <a:pt x="123189" y="160274"/>
                  </a:lnTo>
                  <a:close/>
                </a:path>
                <a:path w="428625" h="457200">
                  <a:moveTo>
                    <a:pt x="260476" y="160274"/>
                  </a:moveTo>
                  <a:lnTo>
                    <a:pt x="262217" y="150971"/>
                  </a:lnTo>
                  <a:lnTo>
                    <a:pt x="266969" y="143382"/>
                  </a:lnTo>
                  <a:lnTo>
                    <a:pt x="274032" y="138271"/>
                  </a:lnTo>
                  <a:lnTo>
                    <a:pt x="282701" y="136398"/>
                  </a:lnTo>
                  <a:lnTo>
                    <a:pt x="291391" y="138271"/>
                  </a:lnTo>
                  <a:lnTo>
                    <a:pt x="298497" y="143382"/>
                  </a:lnTo>
                  <a:lnTo>
                    <a:pt x="303293" y="150971"/>
                  </a:lnTo>
                  <a:lnTo>
                    <a:pt x="305053" y="160274"/>
                  </a:lnTo>
                  <a:lnTo>
                    <a:pt x="303293" y="169503"/>
                  </a:lnTo>
                  <a:lnTo>
                    <a:pt x="298497" y="177053"/>
                  </a:lnTo>
                  <a:lnTo>
                    <a:pt x="291391" y="182151"/>
                  </a:lnTo>
                  <a:lnTo>
                    <a:pt x="282701" y="184023"/>
                  </a:lnTo>
                  <a:lnTo>
                    <a:pt x="274032" y="182151"/>
                  </a:lnTo>
                  <a:lnTo>
                    <a:pt x="266969" y="177053"/>
                  </a:lnTo>
                  <a:lnTo>
                    <a:pt x="262217" y="169503"/>
                  </a:lnTo>
                  <a:lnTo>
                    <a:pt x="260476" y="160274"/>
                  </a:lnTo>
                  <a:close/>
                </a:path>
                <a:path w="428625" h="457200">
                  <a:moveTo>
                    <a:pt x="98043" y="328295"/>
                  </a:moveTo>
                  <a:lnTo>
                    <a:pt x="144448" y="355544"/>
                  </a:lnTo>
                  <a:lnTo>
                    <a:pt x="190847" y="369168"/>
                  </a:lnTo>
                  <a:lnTo>
                    <a:pt x="237233" y="369168"/>
                  </a:lnTo>
                  <a:lnTo>
                    <a:pt x="283602" y="355544"/>
                  </a:lnTo>
                  <a:lnTo>
                    <a:pt x="329945" y="328295"/>
                  </a:lnTo>
                </a:path>
                <a:path w="428625" h="457200">
                  <a:moveTo>
                    <a:pt x="0" y="228600"/>
                  </a:moveTo>
                  <a:lnTo>
                    <a:pt x="4350" y="182533"/>
                  </a:lnTo>
                  <a:lnTo>
                    <a:pt x="16829" y="139624"/>
                  </a:lnTo>
                  <a:lnTo>
                    <a:pt x="36573" y="100793"/>
                  </a:lnTo>
                  <a:lnTo>
                    <a:pt x="62722" y="66960"/>
                  </a:lnTo>
                  <a:lnTo>
                    <a:pt x="94412" y="39045"/>
                  </a:lnTo>
                  <a:lnTo>
                    <a:pt x="130784" y="17966"/>
                  </a:lnTo>
                  <a:lnTo>
                    <a:pt x="170974" y="4644"/>
                  </a:lnTo>
                  <a:lnTo>
                    <a:pt x="214121" y="0"/>
                  </a:lnTo>
                  <a:lnTo>
                    <a:pt x="257269" y="4644"/>
                  </a:lnTo>
                  <a:lnTo>
                    <a:pt x="297459" y="17966"/>
                  </a:lnTo>
                  <a:lnTo>
                    <a:pt x="333831" y="39045"/>
                  </a:lnTo>
                  <a:lnTo>
                    <a:pt x="365521" y="66960"/>
                  </a:lnTo>
                  <a:lnTo>
                    <a:pt x="391670" y="100793"/>
                  </a:lnTo>
                  <a:lnTo>
                    <a:pt x="411414" y="139624"/>
                  </a:lnTo>
                  <a:lnTo>
                    <a:pt x="423893" y="182533"/>
                  </a:lnTo>
                  <a:lnTo>
                    <a:pt x="428243" y="228600"/>
                  </a:lnTo>
                  <a:lnTo>
                    <a:pt x="423893" y="274666"/>
                  </a:lnTo>
                  <a:lnTo>
                    <a:pt x="411414" y="317575"/>
                  </a:lnTo>
                  <a:lnTo>
                    <a:pt x="391670" y="356406"/>
                  </a:lnTo>
                  <a:lnTo>
                    <a:pt x="365521" y="390239"/>
                  </a:lnTo>
                  <a:lnTo>
                    <a:pt x="333831" y="418154"/>
                  </a:lnTo>
                  <a:lnTo>
                    <a:pt x="297459" y="439233"/>
                  </a:lnTo>
                  <a:lnTo>
                    <a:pt x="257269" y="452555"/>
                  </a:lnTo>
                  <a:lnTo>
                    <a:pt x="214121" y="457200"/>
                  </a:lnTo>
                  <a:lnTo>
                    <a:pt x="170974" y="452555"/>
                  </a:lnTo>
                  <a:lnTo>
                    <a:pt x="130784" y="439233"/>
                  </a:lnTo>
                  <a:lnTo>
                    <a:pt x="94412" y="418154"/>
                  </a:lnTo>
                  <a:lnTo>
                    <a:pt x="62722" y="390239"/>
                  </a:lnTo>
                  <a:lnTo>
                    <a:pt x="36573" y="356406"/>
                  </a:lnTo>
                  <a:lnTo>
                    <a:pt x="16829" y="317575"/>
                  </a:lnTo>
                  <a:lnTo>
                    <a:pt x="4350" y="274666"/>
                  </a:lnTo>
                  <a:lnTo>
                    <a:pt x="0" y="228600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61" name="Oval 60">
            <a:extLst>
              <a:ext uri="{FF2B5EF4-FFF2-40B4-BE49-F238E27FC236}">
                <a16:creationId xmlns:a16="http://schemas.microsoft.com/office/drawing/2014/main" id="{6FD0AC05-D3A3-8746-8816-CD5B3B45E0B9}"/>
              </a:ext>
            </a:extLst>
          </p:cNvPr>
          <p:cNvSpPr/>
          <p:nvPr/>
        </p:nvSpPr>
        <p:spPr>
          <a:xfrm>
            <a:off x="990600" y="1447800"/>
            <a:ext cx="2336800" cy="1066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14D8718B-62AA-8247-A733-8697312DA9C6}"/>
              </a:ext>
            </a:extLst>
          </p:cNvPr>
          <p:cNvSpPr/>
          <p:nvPr/>
        </p:nvSpPr>
        <p:spPr>
          <a:xfrm>
            <a:off x="990600" y="3288127"/>
            <a:ext cx="2336800" cy="1066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3852799-16A8-3246-B32B-C14BBFD4FBDB}"/>
              </a:ext>
            </a:extLst>
          </p:cNvPr>
          <p:cNvSpPr txBox="1"/>
          <p:nvPr/>
        </p:nvSpPr>
        <p:spPr>
          <a:xfrm>
            <a:off x="1281391" y="2574809"/>
            <a:ext cx="17443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Condition 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AD6D42-441F-C648-9A61-E17BA783AB8B}"/>
              </a:ext>
            </a:extLst>
          </p:cNvPr>
          <p:cNvSpPr txBox="1"/>
          <p:nvPr/>
        </p:nvSpPr>
        <p:spPr>
          <a:xfrm>
            <a:off x="4329563" y="1642808"/>
            <a:ext cx="425748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en-US" sz="2400" spc="-5" dirty="0">
                <a:latin typeface="Arial" panose="020B0604020202020204" pitchFamily="34" charset="0"/>
                <a:cs typeface="Arial" panose="020B0604020202020204" pitchFamily="34" charset="0"/>
              </a:rPr>
              <a:t>To detect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spc="-5" dirty="0">
                <a:latin typeface="Arial" panose="020B0604020202020204" pitchFamily="34" charset="0"/>
                <a:cs typeface="Arial" panose="020B0604020202020204" pitchFamily="34" charset="0"/>
              </a:rPr>
              <a:t>Differentially</a:t>
            </a:r>
            <a:r>
              <a:rPr lang="en-US" sz="2400" spc="-1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Expressed</a:t>
            </a:r>
            <a:r>
              <a:rPr lang="en-US" sz="2400" spc="-3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Genes</a:t>
            </a:r>
            <a:r>
              <a:rPr lang="en-US" sz="2400" spc="-1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spc="-5" dirty="0">
                <a:latin typeface="Arial" panose="020B0604020202020204" pitchFamily="34" charset="0"/>
                <a:cs typeface="Arial" panose="020B0604020202020204" pitchFamily="34" charset="0"/>
              </a:rPr>
              <a:t>(DEGs)</a:t>
            </a:r>
            <a:r>
              <a:rPr lang="en-US" sz="2400" spc="70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between</a:t>
            </a:r>
            <a:r>
              <a:rPr lang="en-US" sz="2400" spc="-3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groups </a:t>
            </a:r>
            <a:r>
              <a:rPr lang="en-US" sz="2400" spc="-5" dirty="0">
                <a:latin typeface="Arial" panose="020B0604020202020204" pitchFamily="34" charset="0"/>
                <a:cs typeface="Arial" panose="020B0604020202020204" pitchFamily="34" charset="0"/>
              </a:rPr>
              <a:t>we</a:t>
            </a:r>
            <a:r>
              <a:rPr lang="en-US" sz="2400" spc="-2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should have</a:t>
            </a:r>
            <a:r>
              <a:rPr lang="en-US" sz="2400" spc="-2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several</a:t>
            </a:r>
            <a:r>
              <a:rPr lang="en-US" sz="2400" spc="-3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spc="-5" dirty="0">
                <a:latin typeface="Arial" panose="020B0604020202020204" pitchFamily="34" charset="0"/>
                <a:cs typeface="Arial" panose="020B0604020202020204" pitchFamily="34" charset="0"/>
              </a:rPr>
              <a:t>samples,</a:t>
            </a:r>
            <a:r>
              <a:rPr lang="en-US" sz="2400" spc="-2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spc="-5" dirty="0">
                <a:latin typeface="Arial" panose="020B0604020202020204" pitchFamily="34" charset="0"/>
                <a:cs typeface="Arial" panose="020B0604020202020204" pitchFamily="34" charset="0"/>
              </a:rPr>
              <a:t>which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spc="-10" dirty="0">
                <a:latin typeface="Arial" panose="020B0604020202020204" pitchFamily="34" charset="0"/>
                <a:cs typeface="Arial" panose="020B0604020202020204" pitchFamily="34" charset="0"/>
              </a:rPr>
              <a:t>are </a:t>
            </a:r>
            <a:r>
              <a:rPr lang="en-US" sz="2400" spc="-70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also</a:t>
            </a:r>
            <a:r>
              <a:rPr lang="en-US" sz="2400" spc="-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known</a:t>
            </a:r>
            <a:r>
              <a:rPr lang="en-US" sz="2400" spc="1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as</a:t>
            </a:r>
            <a:r>
              <a:rPr lang="en-US" sz="2400" spc="-2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replicates</a:t>
            </a:r>
          </a:p>
          <a:p>
            <a:endParaRPr lang="en-US" sz="2400" dirty="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A5BA56D0-BF17-2447-8658-FEDC94CCE195}"/>
              </a:ext>
            </a:extLst>
          </p:cNvPr>
          <p:cNvSpPr txBox="1"/>
          <p:nvPr/>
        </p:nvSpPr>
        <p:spPr>
          <a:xfrm>
            <a:off x="1370688" y="4428894"/>
            <a:ext cx="17443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Condition 2</a:t>
            </a:r>
          </a:p>
        </p:txBody>
      </p:sp>
    </p:spTree>
    <p:extLst>
      <p:ext uri="{BB962C8B-B14F-4D97-AF65-F5344CB8AC3E}">
        <p14:creationId xmlns:p14="http://schemas.microsoft.com/office/powerpoint/2010/main" val="32631563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9285" y="304055"/>
            <a:ext cx="8509915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z="3600" b="1" spc="-5" dirty="0">
                <a:solidFill>
                  <a:schemeClr val="accent6">
                    <a:lumMod val="50000"/>
                  </a:schemeClr>
                </a:solidFill>
              </a:rPr>
              <a:t>Biological</a:t>
            </a:r>
            <a:r>
              <a:rPr sz="3600" b="1" spc="-95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sz="3600" b="1" spc="-5" dirty="0">
                <a:solidFill>
                  <a:schemeClr val="accent6">
                    <a:lumMod val="50000"/>
                  </a:schemeClr>
                </a:solidFill>
              </a:rPr>
              <a:t>Replicates</a:t>
            </a: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11126" y="3275783"/>
            <a:ext cx="5899403" cy="2968750"/>
          </a:xfrm>
          <a:prstGeom prst="rect">
            <a:avLst/>
          </a:prstGeom>
        </p:spPr>
      </p:pic>
      <p:pic>
        <p:nvPicPr>
          <p:cNvPr id="8" name="object 5">
            <a:extLst>
              <a:ext uri="{FF2B5EF4-FFF2-40B4-BE49-F238E27FC236}">
                <a16:creationId xmlns:a16="http://schemas.microsoft.com/office/drawing/2014/main" id="{A39D29A2-7819-7440-A3AC-7CA6BED2E1B6}"/>
              </a:ext>
            </a:extLst>
          </p:cNvPr>
          <p:cNvPicPr/>
          <p:nvPr/>
        </p:nvPicPr>
        <p:blipFill rotWithShape="1">
          <a:blip r:embed="rId3" cstate="print"/>
          <a:srcRect l="78795"/>
          <a:stretch/>
        </p:blipFill>
        <p:spPr>
          <a:xfrm>
            <a:off x="6510529" y="3288791"/>
            <a:ext cx="1250949" cy="29687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B8E530F-ADD3-E245-B466-19EF6F2BB10C}"/>
              </a:ext>
            </a:extLst>
          </p:cNvPr>
          <p:cNvSpPr txBox="1"/>
          <p:nvPr/>
        </p:nvSpPr>
        <p:spPr>
          <a:xfrm>
            <a:off x="611126" y="1110338"/>
            <a:ext cx="822807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We are not talking about technical replicates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 panose="020B0604020202020204" pitchFamily="34" charset="0"/>
                <a:cs typeface="Arial" panose="020B0604020202020204" pitchFamily="34" charset="0"/>
              </a:rPr>
              <a:t>Assessing biological variation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requires </a:t>
            </a:r>
            <a:r>
              <a:rPr lang="en-US" sz="2400" spc="-5" dirty="0">
                <a:latin typeface="Arial" panose="020B0604020202020204" pitchFamily="34" charset="0"/>
                <a:cs typeface="Arial" panose="020B0604020202020204" pitchFamily="34" charset="0"/>
              </a:rPr>
              <a:t>biological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replicates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 panose="020B0604020202020204" pitchFamily="34" charset="0"/>
                <a:cs typeface="Arial" panose="020B0604020202020204" pitchFamily="34" charset="0"/>
              </a:rPr>
              <a:t>Three is the standard minimum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Yet I would </a:t>
            </a:r>
            <a:r>
              <a:rPr lang="en-US" sz="2400" spc="-70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spc="-5" dirty="0">
                <a:latin typeface="Arial" panose="020B0604020202020204" pitchFamily="34" charset="0"/>
                <a:cs typeface="Arial" panose="020B0604020202020204" pitchFamily="34" charset="0"/>
              </a:rPr>
              <a:t>recommend </a:t>
            </a:r>
            <a:r>
              <a:rPr lang="en-US" sz="2400" b="1" spc="-5" dirty="0">
                <a:latin typeface="Arial" panose="020B0604020202020204" pitchFamily="34" charset="0"/>
                <a:cs typeface="Arial" panose="020B0604020202020204" pitchFamily="34" charset="0"/>
              </a:rPr>
              <a:t>four </a:t>
            </a:r>
            <a:r>
              <a:rPr lang="en-US" sz="2400" spc="-5" dirty="0">
                <a:latin typeface="Arial" panose="020B0604020202020204" pitchFamily="34" charset="0"/>
                <a:cs typeface="Arial" panose="020B0604020202020204" pitchFamily="34" charset="0"/>
              </a:rPr>
              <a:t>(More is always better!)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5150688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9348F6A-33C8-7849-8DC6-3277CF242136}"/>
              </a:ext>
            </a:extLst>
          </p:cNvPr>
          <p:cNvSpPr txBox="1"/>
          <p:nvPr/>
        </p:nvSpPr>
        <p:spPr>
          <a:xfrm>
            <a:off x="6985000" y="6223000"/>
            <a:ext cx="1915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PMID: 26813401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2BEBE77F-CD4E-634A-9CE1-66A627539E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5183659"/>
              </p:ext>
            </p:extLst>
          </p:nvPr>
        </p:nvGraphicFramePr>
        <p:xfrm>
          <a:off x="501650" y="1617980"/>
          <a:ext cx="8140700" cy="1828800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2419350">
                  <a:extLst>
                    <a:ext uri="{9D8B030D-6E8A-4147-A177-3AD203B41FA5}">
                      <a16:colId xmlns:a16="http://schemas.microsoft.com/office/drawing/2014/main" val="3175121423"/>
                    </a:ext>
                  </a:extLst>
                </a:gridCol>
                <a:gridCol w="1651000">
                  <a:extLst>
                    <a:ext uri="{9D8B030D-6E8A-4147-A177-3AD203B41FA5}">
                      <a16:colId xmlns:a16="http://schemas.microsoft.com/office/drawing/2014/main" val="4155290810"/>
                    </a:ext>
                  </a:extLst>
                </a:gridCol>
                <a:gridCol w="2035175">
                  <a:extLst>
                    <a:ext uri="{9D8B030D-6E8A-4147-A177-3AD203B41FA5}">
                      <a16:colId xmlns:a16="http://schemas.microsoft.com/office/drawing/2014/main" val="2877027755"/>
                    </a:ext>
                  </a:extLst>
                </a:gridCol>
                <a:gridCol w="2035175">
                  <a:extLst>
                    <a:ext uri="{9D8B030D-6E8A-4147-A177-3AD203B41FA5}">
                      <a16:colId xmlns:a16="http://schemas.microsoft.com/office/drawing/2014/main" val="5403879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240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Replicates per group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61140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00268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Fold change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9451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87%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98%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100%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6736038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A26FFC62-86A9-D348-952E-90BFD3DAFDA9}"/>
              </a:ext>
            </a:extLst>
          </p:cNvPr>
          <p:cNvSpPr txBox="1"/>
          <p:nvPr/>
        </p:nvSpPr>
        <p:spPr>
          <a:xfrm>
            <a:off x="501650" y="508000"/>
            <a:ext cx="81407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accent6">
                    <a:lumMod val="50000"/>
                  </a:schemeClr>
                </a:solidFill>
              </a:rPr>
              <a:t>Probability of detecting DEGs </a:t>
            </a:r>
          </a:p>
          <a:p>
            <a:pPr algn="ctr"/>
            <a:endParaRPr lang="en-US" sz="36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" name="Up Arrow 1">
            <a:extLst>
              <a:ext uri="{FF2B5EF4-FFF2-40B4-BE49-F238E27FC236}">
                <a16:creationId xmlns:a16="http://schemas.microsoft.com/office/drawing/2014/main" id="{92C3B8A3-547A-604B-896C-714F08603BB3}"/>
              </a:ext>
            </a:extLst>
          </p:cNvPr>
          <p:cNvSpPr/>
          <p:nvPr/>
        </p:nvSpPr>
        <p:spPr>
          <a:xfrm>
            <a:off x="4401589" y="3575858"/>
            <a:ext cx="340821" cy="98090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113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12124" y="211175"/>
            <a:ext cx="6114415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z="40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Grouping of Replicates</a:t>
            </a:r>
            <a:endParaRPr sz="4000" b="1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2514853" y="3424936"/>
            <a:ext cx="440690" cy="469900"/>
            <a:chOff x="4134611" y="1078991"/>
            <a:chExt cx="440690" cy="469900"/>
          </a:xfrm>
        </p:grpSpPr>
        <p:sp>
          <p:nvSpPr>
            <p:cNvPr id="4" name="object 4"/>
            <p:cNvSpPr/>
            <p:nvPr/>
          </p:nvSpPr>
          <p:spPr>
            <a:xfrm>
              <a:off x="4140707" y="1085087"/>
              <a:ext cx="428625" cy="457200"/>
            </a:xfrm>
            <a:custGeom>
              <a:avLst/>
              <a:gdLst/>
              <a:ahLst/>
              <a:cxnLst/>
              <a:rect l="l" t="t" r="r" b="b"/>
              <a:pathLst>
                <a:path w="428625" h="457200">
                  <a:moveTo>
                    <a:pt x="214121" y="0"/>
                  </a:moveTo>
                  <a:lnTo>
                    <a:pt x="170974" y="4644"/>
                  </a:lnTo>
                  <a:lnTo>
                    <a:pt x="130784" y="17966"/>
                  </a:lnTo>
                  <a:lnTo>
                    <a:pt x="94412" y="39045"/>
                  </a:lnTo>
                  <a:lnTo>
                    <a:pt x="62722" y="66960"/>
                  </a:lnTo>
                  <a:lnTo>
                    <a:pt x="36573" y="100793"/>
                  </a:lnTo>
                  <a:lnTo>
                    <a:pt x="16829" y="139624"/>
                  </a:lnTo>
                  <a:lnTo>
                    <a:pt x="4350" y="182533"/>
                  </a:lnTo>
                  <a:lnTo>
                    <a:pt x="0" y="228600"/>
                  </a:lnTo>
                  <a:lnTo>
                    <a:pt x="4350" y="274666"/>
                  </a:lnTo>
                  <a:lnTo>
                    <a:pt x="16829" y="317575"/>
                  </a:lnTo>
                  <a:lnTo>
                    <a:pt x="36573" y="356406"/>
                  </a:lnTo>
                  <a:lnTo>
                    <a:pt x="62722" y="390239"/>
                  </a:lnTo>
                  <a:lnTo>
                    <a:pt x="94412" y="418154"/>
                  </a:lnTo>
                  <a:lnTo>
                    <a:pt x="130784" y="439233"/>
                  </a:lnTo>
                  <a:lnTo>
                    <a:pt x="170974" y="452555"/>
                  </a:lnTo>
                  <a:lnTo>
                    <a:pt x="214121" y="457200"/>
                  </a:lnTo>
                  <a:lnTo>
                    <a:pt x="257269" y="452555"/>
                  </a:lnTo>
                  <a:lnTo>
                    <a:pt x="297459" y="439233"/>
                  </a:lnTo>
                  <a:lnTo>
                    <a:pt x="333831" y="418154"/>
                  </a:lnTo>
                  <a:lnTo>
                    <a:pt x="365521" y="390239"/>
                  </a:lnTo>
                  <a:lnTo>
                    <a:pt x="391670" y="356406"/>
                  </a:lnTo>
                  <a:lnTo>
                    <a:pt x="411414" y="317575"/>
                  </a:lnTo>
                  <a:lnTo>
                    <a:pt x="423893" y="274666"/>
                  </a:lnTo>
                  <a:lnTo>
                    <a:pt x="428243" y="228600"/>
                  </a:lnTo>
                  <a:lnTo>
                    <a:pt x="423893" y="182533"/>
                  </a:lnTo>
                  <a:lnTo>
                    <a:pt x="411414" y="139624"/>
                  </a:lnTo>
                  <a:lnTo>
                    <a:pt x="391670" y="100793"/>
                  </a:lnTo>
                  <a:lnTo>
                    <a:pt x="365521" y="66960"/>
                  </a:lnTo>
                  <a:lnTo>
                    <a:pt x="333831" y="39045"/>
                  </a:lnTo>
                  <a:lnTo>
                    <a:pt x="297459" y="17966"/>
                  </a:lnTo>
                  <a:lnTo>
                    <a:pt x="257269" y="4644"/>
                  </a:lnTo>
                  <a:lnTo>
                    <a:pt x="214121" y="0"/>
                  </a:lnTo>
                  <a:close/>
                </a:path>
              </a:pathLst>
            </a:custGeom>
            <a:solidFill>
              <a:srgbClr val="FF00FF"/>
            </a:solidFill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4263897" y="1221485"/>
              <a:ext cx="182245" cy="47625"/>
            </a:xfrm>
            <a:custGeom>
              <a:avLst/>
              <a:gdLst/>
              <a:ahLst/>
              <a:cxnLst/>
              <a:rect l="l" t="t" r="r" b="b"/>
              <a:pathLst>
                <a:path w="182245" h="47625">
                  <a:moveTo>
                    <a:pt x="22351" y="0"/>
                  </a:moveTo>
                  <a:lnTo>
                    <a:pt x="13662" y="1873"/>
                  </a:lnTo>
                  <a:lnTo>
                    <a:pt x="6556" y="6984"/>
                  </a:lnTo>
                  <a:lnTo>
                    <a:pt x="1760" y="14573"/>
                  </a:lnTo>
                  <a:lnTo>
                    <a:pt x="0" y="23875"/>
                  </a:lnTo>
                  <a:lnTo>
                    <a:pt x="1760" y="33105"/>
                  </a:lnTo>
                  <a:lnTo>
                    <a:pt x="6556" y="40655"/>
                  </a:lnTo>
                  <a:lnTo>
                    <a:pt x="13662" y="45753"/>
                  </a:lnTo>
                  <a:lnTo>
                    <a:pt x="22351" y="47625"/>
                  </a:lnTo>
                  <a:lnTo>
                    <a:pt x="31021" y="45753"/>
                  </a:lnTo>
                  <a:lnTo>
                    <a:pt x="38084" y="40655"/>
                  </a:lnTo>
                  <a:lnTo>
                    <a:pt x="42836" y="33105"/>
                  </a:lnTo>
                  <a:lnTo>
                    <a:pt x="44576" y="23875"/>
                  </a:lnTo>
                  <a:lnTo>
                    <a:pt x="42836" y="14573"/>
                  </a:lnTo>
                  <a:lnTo>
                    <a:pt x="38084" y="6984"/>
                  </a:lnTo>
                  <a:lnTo>
                    <a:pt x="31021" y="1873"/>
                  </a:lnTo>
                  <a:lnTo>
                    <a:pt x="22351" y="0"/>
                  </a:lnTo>
                  <a:close/>
                </a:path>
                <a:path w="182245" h="47625">
                  <a:moveTo>
                    <a:pt x="159512" y="0"/>
                  </a:moveTo>
                  <a:lnTo>
                    <a:pt x="150842" y="1873"/>
                  </a:lnTo>
                  <a:lnTo>
                    <a:pt x="143779" y="6984"/>
                  </a:lnTo>
                  <a:lnTo>
                    <a:pt x="139027" y="14573"/>
                  </a:lnTo>
                  <a:lnTo>
                    <a:pt x="137287" y="23875"/>
                  </a:lnTo>
                  <a:lnTo>
                    <a:pt x="139027" y="33105"/>
                  </a:lnTo>
                  <a:lnTo>
                    <a:pt x="143779" y="40655"/>
                  </a:lnTo>
                  <a:lnTo>
                    <a:pt x="150842" y="45753"/>
                  </a:lnTo>
                  <a:lnTo>
                    <a:pt x="159512" y="47625"/>
                  </a:lnTo>
                  <a:lnTo>
                    <a:pt x="168201" y="45753"/>
                  </a:lnTo>
                  <a:lnTo>
                    <a:pt x="175307" y="40655"/>
                  </a:lnTo>
                  <a:lnTo>
                    <a:pt x="180103" y="33105"/>
                  </a:lnTo>
                  <a:lnTo>
                    <a:pt x="181863" y="23875"/>
                  </a:lnTo>
                  <a:lnTo>
                    <a:pt x="180103" y="14573"/>
                  </a:lnTo>
                  <a:lnTo>
                    <a:pt x="175307" y="6984"/>
                  </a:lnTo>
                  <a:lnTo>
                    <a:pt x="168201" y="1873"/>
                  </a:lnTo>
                  <a:lnTo>
                    <a:pt x="159512" y="0"/>
                  </a:lnTo>
                  <a:close/>
                </a:path>
              </a:pathLst>
            </a:custGeom>
            <a:solidFill>
              <a:srgbClr val="CD00CD"/>
            </a:solidFill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4140707" y="1085087"/>
              <a:ext cx="428625" cy="457200"/>
            </a:xfrm>
            <a:custGeom>
              <a:avLst/>
              <a:gdLst/>
              <a:ahLst/>
              <a:cxnLst/>
              <a:rect l="l" t="t" r="r" b="b"/>
              <a:pathLst>
                <a:path w="428625" h="457200">
                  <a:moveTo>
                    <a:pt x="123189" y="160274"/>
                  </a:moveTo>
                  <a:lnTo>
                    <a:pt x="124950" y="150971"/>
                  </a:lnTo>
                  <a:lnTo>
                    <a:pt x="129746" y="143382"/>
                  </a:lnTo>
                  <a:lnTo>
                    <a:pt x="136852" y="138271"/>
                  </a:lnTo>
                  <a:lnTo>
                    <a:pt x="145541" y="136398"/>
                  </a:lnTo>
                  <a:lnTo>
                    <a:pt x="154211" y="138271"/>
                  </a:lnTo>
                  <a:lnTo>
                    <a:pt x="161274" y="143382"/>
                  </a:lnTo>
                  <a:lnTo>
                    <a:pt x="166026" y="150971"/>
                  </a:lnTo>
                  <a:lnTo>
                    <a:pt x="167766" y="160274"/>
                  </a:lnTo>
                  <a:lnTo>
                    <a:pt x="166026" y="169503"/>
                  </a:lnTo>
                  <a:lnTo>
                    <a:pt x="161274" y="177053"/>
                  </a:lnTo>
                  <a:lnTo>
                    <a:pt x="154211" y="182151"/>
                  </a:lnTo>
                  <a:lnTo>
                    <a:pt x="145541" y="184023"/>
                  </a:lnTo>
                  <a:lnTo>
                    <a:pt x="136852" y="182151"/>
                  </a:lnTo>
                  <a:lnTo>
                    <a:pt x="129746" y="177053"/>
                  </a:lnTo>
                  <a:lnTo>
                    <a:pt x="124950" y="169503"/>
                  </a:lnTo>
                  <a:lnTo>
                    <a:pt x="123189" y="160274"/>
                  </a:lnTo>
                  <a:close/>
                </a:path>
                <a:path w="428625" h="457200">
                  <a:moveTo>
                    <a:pt x="260476" y="160274"/>
                  </a:moveTo>
                  <a:lnTo>
                    <a:pt x="262217" y="150971"/>
                  </a:lnTo>
                  <a:lnTo>
                    <a:pt x="266969" y="143382"/>
                  </a:lnTo>
                  <a:lnTo>
                    <a:pt x="274032" y="138271"/>
                  </a:lnTo>
                  <a:lnTo>
                    <a:pt x="282701" y="136398"/>
                  </a:lnTo>
                  <a:lnTo>
                    <a:pt x="291391" y="138271"/>
                  </a:lnTo>
                  <a:lnTo>
                    <a:pt x="298497" y="143382"/>
                  </a:lnTo>
                  <a:lnTo>
                    <a:pt x="303293" y="150971"/>
                  </a:lnTo>
                  <a:lnTo>
                    <a:pt x="305053" y="160274"/>
                  </a:lnTo>
                  <a:lnTo>
                    <a:pt x="303293" y="169503"/>
                  </a:lnTo>
                  <a:lnTo>
                    <a:pt x="298497" y="177053"/>
                  </a:lnTo>
                  <a:lnTo>
                    <a:pt x="291391" y="182151"/>
                  </a:lnTo>
                  <a:lnTo>
                    <a:pt x="282701" y="184023"/>
                  </a:lnTo>
                  <a:lnTo>
                    <a:pt x="274032" y="182151"/>
                  </a:lnTo>
                  <a:lnTo>
                    <a:pt x="266969" y="177053"/>
                  </a:lnTo>
                  <a:lnTo>
                    <a:pt x="262217" y="169503"/>
                  </a:lnTo>
                  <a:lnTo>
                    <a:pt x="260476" y="160274"/>
                  </a:lnTo>
                  <a:close/>
                </a:path>
                <a:path w="428625" h="457200">
                  <a:moveTo>
                    <a:pt x="98043" y="328295"/>
                  </a:moveTo>
                  <a:lnTo>
                    <a:pt x="144448" y="355544"/>
                  </a:lnTo>
                  <a:lnTo>
                    <a:pt x="190847" y="369168"/>
                  </a:lnTo>
                  <a:lnTo>
                    <a:pt x="237233" y="369168"/>
                  </a:lnTo>
                  <a:lnTo>
                    <a:pt x="283602" y="355544"/>
                  </a:lnTo>
                  <a:lnTo>
                    <a:pt x="329945" y="328295"/>
                  </a:lnTo>
                </a:path>
                <a:path w="428625" h="457200">
                  <a:moveTo>
                    <a:pt x="0" y="228600"/>
                  </a:moveTo>
                  <a:lnTo>
                    <a:pt x="4350" y="182533"/>
                  </a:lnTo>
                  <a:lnTo>
                    <a:pt x="16829" y="139624"/>
                  </a:lnTo>
                  <a:lnTo>
                    <a:pt x="36573" y="100793"/>
                  </a:lnTo>
                  <a:lnTo>
                    <a:pt x="62722" y="66960"/>
                  </a:lnTo>
                  <a:lnTo>
                    <a:pt x="94412" y="39045"/>
                  </a:lnTo>
                  <a:lnTo>
                    <a:pt x="130784" y="17966"/>
                  </a:lnTo>
                  <a:lnTo>
                    <a:pt x="170974" y="4644"/>
                  </a:lnTo>
                  <a:lnTo>
                    <a:pt x="214121" y="0"/>
                  </a:lnTo>
                  <a:lnTo>
                    <a:pt x="257269" y="4644"/>
                  </a:lnTo>
                  <a:lnTo>
                    <a:pt x="297459" y="17966"/>
                  </a:lnTo>
                  <a:lnTo>
                    <a:pt x="333831" y="39045"/>
                  </a:lnTo>
                  <a:lnTo>
                    <a:pt x="365521" y="66960"/>
                  </a:lnTo>
                  <a:lnTo>
                    <a:pt x="391670" y="100793"/>
                  </a:lnTo>
                  <a:lnTo>
                    <a:pt x="411414" y="139624"/>
                  </a:lnTo>
                  <a:lnTo>
                    <a:pt x="423893" y="182533"/>
                  </a:lnTo>
                  <a:lnTo>
                    <a:pt x="428243" y="228600"/>
                  </a:lnTo>
                  <a:lnTo>
                    <a:pt x="423893" y="274666"/>
                  </a:lnTo>
                  <a:lnTo>
                    <a:pt x="411414" y="317575"/>
                  </a:lnTo>
                  <a:lnTo>
                    <a:pt x="391670" y="356406"/>
                  </a:lnTo>
                  <a:lnTo>
                    <a:pt x="365521" y="390239"/>
                  </a:lnTo>
                  <a:lnTo>
                    <a:pt x="333831" y="418154"/>
                  </a:lnTo>
                  <a:lnTo>
                    <a:pt x="297459" y="439233"/>
                  </a:lnTo>
                  <a:lnTo>
                    <a:pt x="257269" y="452555"/>
                  </a:lnTo>
                  <a:lnTo>
                    <a:pt x="214121" y="457200"/>
                  </a:lnTo>
                  <a:lnTo>
                    <a:pt x="170974" y="452555"/>
                  </a:lnTo>
                  <a:lnTo>
                    <a:pt x="130784" y="439233"/>
                  </a:lnTo>
                  <a:lnTo>
                    <a:pt x="94412" y="418154"/>
                  </a:lnTo>
                  <a:lnTo>
                    <a:pt x="62722" y="390239"/>
                  </a:lnTo>
                  <a:lnTo>
                    <a:pt x="36573" y="356406"/>
                  </a:lnTo>
                  <a:lnTo>
                    <a:pt x="16829" y="317575"/>
                  </a:lnTo>
                  <a:lnTo>
                    <a:pt x="4350" y="274666"/>
                  </a:lnTo>
                  <a:lnTo>
                    <a:pt x="0" y="228600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1904172" y="1745805"/>
            <a:ext cx="440690" cy="469900"/>
            <a:chOff x="2406395" y="1068324"/>
            <a:chExt cx="440690" cy="469900"/>
          </a:xfrm>
        </p:grpSpPr>
        <p:sp>
          <p:nvSpPr>
            <p:cNvPr id="8" name="object 8"/>
            <p:cNvSpPr/>
            <p:nvPr/>
          </p:nvSpPr>
          <p:spPr>
            <a:xfrm>
              <a:off x="2412491" y="1074420"/>
              <a:ext cx="428625" cy="457200"/>
            </a:xfrm>
            <a:custGeom>
              <a:avLst/>
              <a:gdLst/>
              <a:ahLst/>
              <a:cxnLst/>
              <a:rect l="l" t="t" r="r" b="b"/>
              <a:pathLst>
                <a:path w="428625" h="457200">
                  <a:moveTo>
                    <a:pt x="214121" y="0"/>
                  </a:moveTo>
                  <a:lnTo>
                    <a:pt x="170974" y="4644"/>
                  </a:lnTo>
                  <a:lnTo>
                    <a:pt x="130784" y="17966"/>
                  </a:lnTo>
                  <a:lnTo>
                    <a:pt x="94412" y="39045"/>
                  </a:lnTo>
                  <a:lnTo>
                    <a:pt x="62722" y="66960"/>
                  </a:lnTo>
                  <a:lnTo>
                    <a:pt x="36573" y="100793"/>
                  </a:lnTo>
                  <a:lnTo>
                    <a:pt x="16829" y="139624"/>
                  </a:lnTo>
                  <a:lnTo>
                    <a:pt x="4350" y="182533"/>
                  </a:lnTo>
                  <a:lnTo>
                    <a:pt x="0" y="228600"/>
                  </a:lnTo>
                  <a:lnTo>
                    <a:pt x="4350" y="274666"/>
                  </a:lnTo>
                  <a:lnTo>
                    <a:pt x="16829" y="317575"/>
                  </a:lnTo>
                  <a:lnTo>
                    <a:pt x="36573" y="356406"/>
                  </a:lnTo>
                  <a:lnTo>
                    <a:pt x="62722" y="390239"/>
                  </a:lnTo>
                  <a:lnTo>
                    <a:pt x="94412" y="418154"/>
                  </a:lnTo>
                  <a:lnTo>
                    <a:pt x="130784" y="439233"/>
                  </a:lnTo>
                  <a:lnTo>
                    <a:pt x="170974" y="452555"/>
                  </a:lnTo>
                  <a:lnTo>
                    <a:pt x="214121" y="457200"/>
                  </a:lnTo>
                  <a:lnTo>
                    <a:pt x="257269" y="452555"/>
                  </a:lnTo>
                  <a:lnTo>
                    <a:pt x="297459" y="439233"/>
                  </a:lnTo>
                  <a:lnTo>
                    <a:pt x="333831" y="418154"/>
                  </a:lnTo>
                  <a:lnTo>
                    <a:pt x="365521" y="390239"/>
                  </a:lnTo>
                  <a:lnTo>
                    <a:pt x="391670" y="356406"/>
                  </a:lnTo>
                  <a:lnTo>
                    <a:pt x="411414" y="317575"/>
                  </a:lnTo>
                  <a:lnTo>
                    <a:pt x="423893" y="274666"/>
                  </a:lnTo>
                  <a:lnTo>
                    <a:pt x="428244" y="228600"/>
                  </a:lnTo>
                  <a:lnTo>
                    <a:pt x="423893" y="182533"/>
                  </a:lnTo>
                  <a:lnTo>
                    <a:pt x="411414" y="139624"/>
                  </a:lnTo>
                  <a:lnTo>
                    <a:pt x="391670" y="100793"/>
                  </a:lnTo>
                  <a:lnTo>
                    <a:pt x="365521" y="66960"/>
                  </a:lnTo>
                  <a:lnTo>
                    <a:pt x="333831" y="39045"/>
                  </a:lnTo>
                  <a:lnTo>
                    <a:pt x="297459" y="17966"/>
                  </a:lnTo>
                  <a:lnTo>
                    <a:pt x="257269" y="4644"/>
                  </a:lnTo>
                  <a:lnTo>
                    <a:pt x="214121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2535681" y="1210818"/>
              <a:ext cx="182245" cy="47625"/>
            </a:xfrm>
            <a:custGeom>
              <a:avLst/>
              <a:gdLst/>
              <a:ahLst/>
              <a:cxnLst/>
              <a:rect l="l" t="t" r="r" b="b"/>
              <a:pathLst>
                <a:path w="182244" h="47625">
                  <a:moveTo>
                    <a:pt x="22351" y="0"/>
                  </a:moveTo>
                  <a:lnTo>
                    <a:pt x="13662" y="1873"/>
                  </a:lnTo>
                  <a:lnTo>
                    <a:pt x="6556" y="6985"/>
                  </a:lnTo>
                  <a:lnTo>
                    <a:pt x="1760" y="14573"/>
                  </a:lnTo>
                  <a:lnTo>
                    <a:pt x="0" y="23876"/>
                  </a:lnTo>
                  <a:lnTo>
                    <a:pt x="1760" y="33105"/>
                  </a:lnTo>
                  <a:lnTo>
                    <a:pt x="6556" y="40655"/>
                  </a:lnTo>
                  <a:lnTo>
                    <a:pt x="13662" y="45753"/>
                  </a:lnTo>
                  <a:lnTo>
                    <a:pt x="22351" y="47625"/>
                  </a:lnTo>
                  <a:lnTo>
                    <a:pt x="31021" y="45753"/>
                  </a:lnTo>
                  <a:lnTo>
                    <a:pt x="38084" y="40655"/>
                  </a:lnTo>
                  <a:lnTo>
                    <a:pt x="42836" y="33105"/>
                  </a:lnTo>
                  <a:lnTo>
                    <a:pt x="44576" y="23876"/>
                  </a:lnTo>
                  <a:lnTo>
                    <a:pt x="42836" y="14573"/>
                  </a:lnTo>
                  <a:lnTo>
                    <a:pt x="38084" y="6985"/>
                  </a:lnTo>
                  <a:lnTo>
                    <a:pt x="31021" y="1873"/>
                  </a:lnTo>
                  <a:lnTo>
                    <a:pt x="22351" y="0"/>
                  </a:lnTo>
                  <a:close/>
                </a:path>
                <a:path w="182244" h="47625">
                  <a:moveTo>
                    <a:pt x="159512" y="0"/>
                  </a:moveTo>
                  <a:lnTo>
                    <a:pt x="150842" y="1873"/>
                  </a:lnTo>
                  <a:lnTo>
                    <a:pt x="143779" y="6985"/>
                  </a:lnTo>
                  <a:lnTo>
                    <a:pt x="139027" y="14573"/>
                  </a:lnTo>
                  <a:lnTo>
                    <a:pt x="137287" y="23876"/>
                  </a:lnTo>
                  <a:lnTo>
                    <a:pt x="139027" y="33105"/>
                  </a:lnTo>
                  <a:lnTo>
                    <a:pt x="143779" y="40655"/>
                  </a:lnTo>
                  <a:lnTo>
                    <a:pt x="150842" y="45753"/>
                  </a:lnTo>
                  <a:lnTo>
                    <a:pt x="159512" y="47625"/>
                  </a:lnTo>
                  <a:lnTo>
                    <a:pt x="168201" y="45753"/>
                  </a:lnTo>
                  <a:lnTo>
                    <a:pt x="175307" y="40655"/>
                  </a:lnTo>
                  <a:lnTo>
                    <a:pt x="180103" y="33105"/>
                  </a:lnTo>
                  <a:lnTo>
                    <a:pt x="181863" y="23876"/>
                  </a:lnTo>
                  <a:lnTo>
                    <a:pt x="180103" y="14573"/>
                  </a:lnTo>
                  <a:lnTo>
                    <a:pt x="175307" y="6985"/>
                  </a:lnTo>
                  <a:lnTo>
                    <a:pt x="168201" y="1873"/>
                  </a:lnTo>
                  <a:lnTo>
                    <a:pt x="159512" y="0"/>
                  </a:lnTo>
                  <a:close/>
                </a:path>
              </a:pathLst>
            </a:custGeom>
            <a:solidFill>
              <a:srgbClr val="008DC1"/>
            </a:solidFill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2412491" y="1074420"/>
              <a:ext cx="428625" cy="457200"/>
            </a:xfrm>
            <a:custGeom>
              <a:avLst/>
              <a:gdLst/>
              <a:ahLst/>
              <a:cxnLst/>
              <a:rect l="l" t="t" r="r" b="b"/>
              <a:pathLst>
                <a:path w="428625" h="457200">
                  <a:moveTo>
                    <a:pt x="123189" y="160274"/>
                  </a:moveTo>
                  <a:lnTo>
                    <a:pt x="124950" y="150971"/>
                  </a:lnTo>
                  <a:lnTo>
                    <a:pt x="129746" y="143382"/>
                  </a:lnTo>
                  <a:lnTo>
                    <a:pt x="136852" y="138271"/>
                  </a:lnTo>
                  <a:lnTo>
                    <a:pt x="145541" y="136397"/>
                  </a:lnTo>
                  <a:lnTo>
                    <a:pt x="154211" y="138271"/>
                  </a:lnTo>
                  <a:lnTo>
                    <a:pt x="161274" y="143382"/>
                  </a:lnTo>
                  <a:lnTo>
                    <a:pt x="166026" y="150971"/>
                  </a:lnTo>
                  <a:lnTo>
                    <a:pt x="167766" y="160274"/>
                  </a:lnTo>
                  <a:lnTo>
                    <a:pt x="166026" y="169503"/>
                  </a:lnTo>
                  <a:lnTo>
                    <a:pt x="161274" y="177053"/>
                  </a:lnTo>
                  <a:lnTo>
                    <a:pt x="154211" y="182151"/>
                  </a:lnTo>
                  <a:lnTo>
                    <a:pt x="145541" y="184022"/>
                  </a:lnTo>
                  <a:lnTo>
                    <a:pt x="136852" y="182151"/>
                  </a:lnTo>
                  <a:lnTo>
                    <a:pt x="129746" y="177053"/>
                  </a:lnTo>
                  <a:lnTo>
                    <a:pt x="124950" y="169503"/>
                  </a:lnTo>
                  <a:lnTo>
                    <a:pt x="123189" y="160274"/>
                  </a:lnTo>
                  <a:close/>
                </a:path>
                <a:path w="428625" h="457200">
                  <a:moveTo>
                    <a:pt x="260476" y="160274"/>
                  </a:moveTo>
                  <a:lnTo>
                    <a:pt x="262217" y="150971"/>
                  </a:lnTo>
                  <a:lnTo>
                    <a:pt x="266969" y="143382"/>
                  </a:lnTo>
                  <a:lnTo>
                    <a:pt x="274032" y="138271"/>
                  </a:lnTo>
                  <a:lnTo>
                    <a:pt x="282701" y="136397"/>
                  </a:lnTo>
                  <a:lnTo>
                    <a:pt x="291391" y="138271"/>
                  </a:lnTo>
                  <a:lnTo>
                    <a:pt x="298497" y="143382"/>
                  </a:lnTo>
                  <a:lnTo>
                    <a:pt x="303293" y="150971"/>
                  </a:lnTo>
                  <a:lnTo>
                    <a:pt x="305053" y="160274"/>
                  </a:lnTo>
                  <a:lnTo>
                    <a:pt x="303293" y="169503"/>
                  </a:lnTo>
                  <a:lnTo>
                    <a:pt x="298497" y="177053"/>
                  </a:lnTo>
                  <a:lnTo>
                    <a:pt x="291391" y="182151"/>
                  </a:lnTo>
                  <a:lnTo>
                    <a:pt x="282701" y="184022"/>
                  </a:lnTo>
                  <a:lnTo>
                    <a:pt x="274032" y="182151"/>
                  </a:lnTo>
                  <a:lnTo>
                    <a:pt x="266969" y="177053"/>
                  </a:lnTo>
                  <a:lnTo>
                    <a:pt x="262217" y="169503"/>
                  </a:lnTo>
                  <a:lnTo>
                    <a:pt x="260476" y="160274"/>
                  </a:lnTo>
                  <a:close/>
                </a:path>
                <a:path w="428625" h="457200">
                  <a:moveTo>
                    <a:pt x="98043" y="328294"/>
                  </a:moveTo>
                  <a:lnTo>
                    <a:pt x="144448" y="355544"/>
                  </a:lnTo>
                  <a:lnTo>
                    <a:pt x="190847" y="369168"/>
                  </a:lnTo>
                  <a:lnTo>
                    <a:pt x="237233" y="369168"/>
                  </a:lnTo>
                  <a:lnTo>
                    <a:pt x="283602" y="355544"/>
                  </a:lnTo>
                  <a:lnTo>
                    <a:pt x="329945" y="328294"/>
                  </a:lnTo>
                </a:path>
                <a:path w="428625" h="457200">
                  <a:moveTo>
                    <a:pt x="0" y="228600"/>
                  </a:moveTo>
                  <a:lnTo>
                    <a:pt x="4350" y="182533"/>
                  </a:lnTo>
                  <a:lnTo>
                    <a:pt x="16829" y="139624"/>
                  </a:lnTo>
                  <a:lnTo>
                    <a:pt x="36573" y="100793"/>
                  </a:lnTo>
                  <a:lnTo>
                    <a:pt x="62722" y="66960"/>
                  </a:lnTo>
                  <a:lnTo>
                    <a:pt x="94412" y="39045"/>
                  </a:lnTo>
                  <a:lnTo>
                    <a:pt x="130784" y="17966"/>
                  </a:lnTo>
                  <a:lnTo>
                    <a:pt x="170974" y="4644"/>
                  </a:lnTo>
                  <a:lnTo>
                    <a:pt x="214121" y="0"/>
                  </a:lnTo>
                  <a:lnTo>
                    <a:pt x="257269" y="4644"/>
                  </a:lnTo>
                  <a:lnTo>
                    <a:pt x="297459" y="17966"/>
                  </a:lnTo>
                  <a:lnTo>
                    <a:pt x="333831" y="39045"/>
                  </a:lnTo>
                  <a:lnTo>
                    <a:pt x="365521" y="66960"/>
                  </a:lnTo>
                  <a:lnTo>
                    <a:pt x="391670" y="100793"/>
                  </a:lnTo>
                  <a:lnTo>
                    <a:pt x="411414" y="139624"/>
                  </a:lnTo>
                  <a:lnTo>
                    <a:pt x="423893" y="182533"/>
                  </a:lnTo>
                  <a:lnTo>
                    <a:pt x="428244" y="228600"/>
                  </a:lnTo>
                  <a:lnTo>
                    <a:pt x="423893" y="274666"/>
                  </a:lnTo>
                  <a:lnTo>
                    <a:pt x="411414" y="317575"/>
                  </a:lnTo>
                  <a:lnTo>
                    <a:pt x="391670" y="356406"/>
                  </a:lnTo>
                  <a:lnTo>
                    <a:pt x="365521" y="390239"/>
                  </a:lnTo>
                  <a:lnTo>
                    <a:pt x="333831" y="418154"/>
                  </a:lnTo>
                  <a:lnTo>
                    <a:pt x="297459" y="439233"/>
                  </a:lnTo>
                  <a:lnTo>
                    <a:pt x="257269" y="452555"/>
                  </a:lnTo>
                  <a:lnTo>
                    <a:pt x="214121" y="457200"/>
                  </a:lnTo>
                  <a:lnTo>
                    <a:pt x="170974" y="452555"/>
                  </a:lnTo>
                  <a:lnTo>
                    <a:pt x="130784" y="439233"/>
                  </a:lnTo>
                  <a:lnTo>
                    <a:pt x="94412" y="418154"/>
                  </a:lnTo>
                  <a:lnTo>
                    <a:pt x="62722" y="390239"/>
                  </a:lnTo>
                  <a:lnTo>
                    <a:pt x="36573" y="356406"/>
                  </a:lnTo>
                  <a:lnTo>
                    <a:pt x="16829" y="317575"/>
                  </a:lnTo>
                  <a:lnTo>
                    <a:pt x="4350" y="274666"/>
                  </a:lnTo>
                  <a:lnTo>
                    <a:pt x="0" y="228600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5" name="object 7">
            <a:extLst>
              <a:ext uri="{FF2B5EF4-FFF2-40B4-BE49-F238E27FC236}">
                <a16:creationId xmlns:a16="http://schemas.microsoft.com/office/drawing/2014/main" id="{64856EAE-51B4-7447-9E90-BCC2D81329B1}"/>
              </a:ext>
            </a:extLst>
          </p:cNvPr>
          <p:cNvGrpSpPr/>
          <p:nvPr/>
        </p:nvGrpSpPr>
        <p:grpSpPr>
          <a:xfrm>
            <a:off x="1291779" y="1739709"/>
            <a:ext cx="440690" cy="469900"/>
            <a:chOff x="2406395" y="1068324"/>
            <a:chExt cx="440690" cy="469900"/>
          </a:xfrm>
        </p:grpSpPr>
        <p:sp>
          <p:nvSpPr>
            <p:cNvPr id="46" name="object 8">
              <a:extLst>
                <a:ext uri="{FF2B5EF4-FFF2-40B4-BE49-F238E27FC236}">
                  <a16:creationId xmlns:a16="http://schemas.microsoft.com/office/drawing/2014/main" id="{16A7EB0F-810F-744E-AF30-9B0DB1C28755}"/>
                </a:ext>
              </a:extLst>
            </p:cNvPr>
            <p:cNvSpPr/>
            <p:nvPr/>
          </p:nvSpPr>
          <p:spPr>
            <a:xfrm>
              <a:off x="2412491" y="1074420"/>
              <a:ext cx="428625" cy="457200"/>
            </a:xfrm>
            <a:custGeom>
              <a:avLst/>
              <a:gdLst/>
              <a:ahLst/>
              <a:cxnLst/>
              <a:rect l="l" t="t" r="r" b="b"/>
              <a:pathLst>
                <a:path w="428625" h="457200">
                  <a:moveTo>
                    <a:pt x="214121" y="0"/>
                  </a:moveTo>
                  <a:lnTo>
                    <a:pt x="170974" y="4644"/>
                  </a:lnTo>
                  <a:lnTo>
                    <a:pt x="130784" y="17966"/>
                  </a:lnTo>
                  <a:lnTo>
                    <a:pt x="94412" y="39045"/>
                  </a:lnTo>
                  <a:lnTo>
                    <a:pt x="62722" y="66960"/>
                  </a:lnTo>
                  <a:lnTo>
                    <a:pt x="36573" y="100793"/>
                  </a:lnTo>
                  <a:lnTo>
                    <a:pt x="16829" y="139624"/>
                  </a:lnTo>
                  <a:lnTo>
                    <a:pt x="4350" y="182533"/>
                  </a:lnTo>
                  <a:lnTo>
                    <a:pt x="0" y="228600"/>
                  </a:lnTo>
                  <a:lnTo>
                    <a:pt x="4350" y="274666"/>
                  </a:lnTo>
                  <a:lnTo>
                    <a:pt x="16829" y="317575"/>
                  </a:lnTo>
                  <a:lnTo>
                    <a:pt x="36573" y="356406"/>
                  </a:lnTo>
                  <a:lnTo>
                    <a:pt x="62722" y="390239"/>
                  </a:lnTo>
                  <a:lnTo>
                    <a:pt x="94412" y="418154"/>
                  </a:lnTo>
                  <a:lnTo>
                    <a:pt x="130784" y="439233"/>
                  </a:lnTo>
                  <a:lnTo>
                    <a:pt x="170974" y="452555"/>
                  </a:lnTo>
                  <a:lnTo>
                    <a:pt x="214121" y="457200"/>
                  </a:lnTo>
                  <a:lnTo>
                    <a:pt x="257269" y="452555"/>
                  </a:lnTo>
                  <a:lnTo>
                    <a:pt x="297459" y="439233"/>
                  </a:lnTo>
                  <a:lnTo>
                    <a:pt x="333831" y="418154"/>
                  </a:lnTo>
                  <a:lnTo>
                    <a:pt x="365521" y="390239"/>
                  </a:lnTo>
                  <a:lnTo>
                    <a:pt x="391670" y="356406"/>
                  </a:lnTo>
                  <a:lnTo>
                    <a:pt x="411414" y="317575"/>
                  </a:lnTo>
                  <a:lnTo>
                    <a:pt x="423893" y="274666"/>
                  </a:lnTo>
                  <a:lnTo>
                    <a:pt x="428244" y="228600"/>
                  </a:lnTo>
                  <a:lnTo>
                    <a:pt x="423893" y="182533"/>
                  </a:lnTo>
                  <a:lnTo>
                    <a:pt x="411414" y="139624"/>
                  </a:lnTo>
                  <a:lnTo>
                    <a:pt x="391670" y="100793"/>
                  </a:lnTo>
                  <a:lnTo>
                    <a:pt x="365521" y="66960"/>
                  </a:lnTo>
                  <a:lnTo>
                    <a:pt x="333831" y="39045"/>
                  </a:lnTo>
                  <a:lnTo>
                    <a:pt x="297459" y="17966"/>
                  </a:lnTo>
                  <a:lnTo>
                    <a:pt x="257269" y="4644"/>
                  </a:lnTo>
                  <a:lnTo>
                    <a:pt x="214121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7" name="object 9">
              <a:extLst>
                <a:ext uri="{FF2B5EF4-FFF2-40B4-BE49-F238E27FC236}">
                  <a16:creationId xmlns:a16="http://schemas.microsoft.com/office/drawing/2014/main" id="{6EDF8AA3-632B-A04F-A244-0C5F66B153C2}"/>
                </a:ext>
              </a:extLst>
            </p:cNvPr>
            <p:cNvSpPr/>
            <p:nvPr/>
          </p:nvSpPr>
          <p:spPr>
            <a:xfrm>
              <a:off x="2535681" y="1210818"/>
              <a:ext cx="182245" cy="47625"/>
            </a:xfrm>
            <a:custGeom>
              <a:avLst/>
              <a:gdLst/>
              <a:ahLst/>
              <a:cxnLst/>
              <a:rect l="l" t="t" r="r" b="b"/>
              <a:pathLst>
                <a:path w="182244" h="47625">
                  <a:moveTo>
                    <a:pt x="22351" y="0"/>
                  </a:moveTo>
                  <a:lnTo>
                    <a:pt x="13662" y="1873"/>
                  </a:lnTo>
                  <a:lnTo>
                    <a:pt x="6556" y="6985"/>
                  </a:lnTo>
                  <a:lnTo>
                    <a:pt x="1760" y="14573"/>
                  </a:lnTo>
                  <a:lnTo>
                    <a:pt x="0" y="23876"/>
                  </a:lnTo>
                  <a:lnTo>
                    <a:pt x="1760" y="33105"/>
                  </a:lnTo>
                  <a:lnTo>
                    <a:pt x="6556" y="40655"/>
                  </a:lnTo>
                  <a:lnTo>
                    <a:pt x="13662" y="45753"/>
                  </a:lnTo>
                  <a:lnTo>
                    <a:pt x="22351" y="47625"/>
                  </a:lnTo>
                  <a:lnTo>
                    <a:pt x="31021" y="45753"/>
                  </a:lnTo>
                  <a:lnTo>
                    <a:pt x="38084" y="40655"/>
                  </a:lnTo>
                  <a:lnTo>
                    <a:pt x="42836" y="33105"/>
                  </a:lnTo>
                  <a:lnTo>
                    <a:pt x="44576" y="23876"/>
                  </a:lnTo>
                  <a:lnTo>
                    <a:pt x="42836" y="14573"/>
                  </a:lnTo>
                  <a:lnTo>
                    <a:pt x="38084" y="6985"/>
                  </a:lnTo>
                  <a:lnTo>
                    <a:pt x="31021" y="1873"/>
                  </a:lnTo>
                  <a:lnTo>
                    <a:pt x="22351" y="0"/>
                  </a:lnTo>
                  <a:close/>
                </a:path>
                <a:path w="182244" h="47625">
                  <a:moveTo>
                    <a:pt x="159512" y="0"/>
                  </a:moveTo>
                  <a:lnTo>
                    <a:pt x="150842" y="1873"/>
                  </a:lnTo>
                  <a:lnTo>
                    <a:pt x="143779" y="6985"/>
                  </a:lnTo>
                  <a:lnTo>
                    <a:pt x="139027" y="14573"/>
                  </a:lnTo>
                  <a:lnTo>
                    <a:pt x="137287" y="23876"/>
                  </a:lnTo>
                  <a:lnTo>
                    <a:pt x="139027" y="33105"/>
                  </a:lnTo>
                  <a:lnTo>
                    <a:pt x="143779" y="40655"/>
                  </a:lnTo>
                  <a:lnTo>
                    <a:pt x="150842" y="45753"/>
                  </a:lnTo>
                  <a:lnTo>
                    <a:pt x="159512" y="47625"/>
                  </a:lnTo>
                  <a:lnTo>
                    <a:pt x="168201" y="45753"/>
                  </a:lnTo>
                  <a:lnTo>
                    <a:pt x="175307" y="40655"/>
                  </a:lnTo>
                  <a:lnTo>
                    <a:pt x="180103" y="33105"/>
                  </a:lnTo>
                  <a:lnTo>
                    <a:pt x="181863" y="23876"/>
                  </a:lnTo>
                  <a:lnTo>
                    <a:pt x="180103" y="14573"/>
                  </a:lnTo>
                  <a:lnTo>
                    <a:pt x="175307" y="6985"/>
                  </a:lnTo>
                  <a:lnTo>
                    <a:pt x="168201" y="1873"/>
                  </a:lnTo>
                  <a:lnTo>
                    <a:pt x="159512" y="0"/>
                  </a:lnTo>
                  <a:close/>
                </a:path>
              </a:pathLst>
            </a:custGeom>
            <a:solidFill>
              <a:srgbClr val="008DC1"/>
            </a:solidFill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8" name="object 10">
              <a:extLst>
                <a:ext uri="{FF2B5EF4-FFF2-40B4-BE49-F238E27FC236}">
                  <a16:creationId xmlns:a16="http://schemas.microsoft.com/office/drawing/2014/main" id="{25181CF6-168D-BF40-9300-6191EFB2F4A7}"/>
                </a:ext>
              </a:extLst>
            </p:cNvPr>
            <p:cNvSpPr/>
            <p:nvPr/>
          </p:nvSpPr>
          <p:spPr>
            <a:xfrm>
              <a:off x="2412491" y="1074420"/>
              <a:ext cx="428625" cy="457200"/>
            </a:xfrm>
            <a:custGeom>
              <a:avLst/>
              <a:gdLst/>
              <a:ahLst/>
              <a:cxnLst/>
              <a:rect l="l" t="t" r="r" b="b"/>
              <a:pathLst>
                <a:path w="428625" h="457200">
                  <a:moveTo>
                    <a:pt x="123189" y="160274"/>
                  </a:moveTo>
                  <a:lnTo>
                    <a:pt x="124950" y="150971"/>
                  </a:lnTo>
                  <a:lnTo>
                    <a:pt x="129746" y="143382"/>
                  </a:lnTo>
                  <a:lnTo>
                    <a:pt x="136852" y="138271"/>
                  </a:lnTo>
                  <a:lnTo>
                    <a:pt x="145541" y="136397"/>
                  </a:lnTo>
                  <a:lnTo>
                    <a:pt x="154211" y="138271"/>
                  </a:lnTo>
                  <a:lnTo>
                    <a:pt x="161274" y="143382"/>
                  </a:lnTo>
                  <a:lnTo>
                    <a:pt x="166026" y="150971"/>
                  </a:lnTo>
                  <a:lnTo>
                    <a:pt x="167766" y="160274"/>
                  </a:lnTo>
                  <a:lnTo>
                    <a:pt x="166026" y="169503"/>
                  </a:lnTo>
                  <a:lnTo>
                    <a:pt x="161274" y="177053"/>
                  </a:lnTo>
                  <a:lnTo>
                    <a:pt x="154211" y="182151"/>
                  </a:lnTo>
                  <a:lnTo>
                    <a:pt x="145541" y="184022"/>
                  </a:lnTo>
                  <a:lnTo>
                    <a:pt x="136852" y="182151"/>
                  </a:lnTo>
                  <a:lnTo>
                    <a:pt x="129746" y="177053"/>
                  </a:lnTo>
                  <a:lnTo>
                    <a:pt x="124950" y="169503"/>
                  </a:lnTo>
                  <a:lnTo>
                    <a:pt x="123189" y="160274"/>
                  </a:lnTo>
                  <a:close/>
                </a:path>
                <a:path w="428625" h="457200">
                  <a:moveTo>
                    <a:pt x="260476" y="160274"/>
                  </a:moveTo>
                  <a:lnTo>
                    <a:pt x="262217" y="150971"/>
                  </a:lnTo>
                  <a:lnTo>
                    <a:pt x="266969" y="143382"/>
                  </a:lnTo>
                  <a:lnTo>
                    <a:pt x="274032" y="138271"/>
                  </a:lnTo>
                  <a:lnTo>
                    <a:pt x="282701" y="136397"/>
                  </a:lnTo>
                  <a:lnTo>
                    <a:pt x="291391" y="138271"/>
                  </a:lnTo>
                  <a:lnTo>
                    <a:pt x="298497" y="143382"/>
                  </a:lnTo>
                  <a:lnTo>
                    <a:pt x="303293" y="150971"/>
                  </a:lnTo>
                  <a:lnTo>
                    <a:pt x="305053" y="160274"/>
                  </a:lnTo>
                  <a:lnTo>
                    <a:pt x="303293" y="169503"/>
                  </a:lnTo>
                  <a:lnTo>
                    <a:pt x="298497" y="177053"/>
                  </a:lnTo>
                  <a:lnTo>
                    <a:pt x="291391" y="182151"/>
                  </a:lnTo>
                  <a:lnTo>
                    <a:pt x="282701" y="184022"/>
                  </a:lnTo>
                  <a:lnTo>
                    <a:pt x="274032" y="182151"/>
                  </a:lnTo>
                  <a:lnTo>
                    <a:pt x="266969" y="177053"/>
                  </a:lnTo>
                  <a:lnTo>
                    <a:pt x="262217" y="169503"/>
                  </a:lnTo>
                  <a:lnTo>
                    <a:pt x="260476" y="160274"/>
                  </a:lnTo>
                  <a:close/>
                </a:path>
                <a:path w="428625" h="457200">
                  <a:moveTo>
                    <a:pt x="98043" y="328294"/>
                  </a:moveTo>
                  <a:lnTo>
                    <a:pt x="144448" y="355544"/>
                  </a:lnTo>
                  <a:lnTo>
                    <a:pt x="190847" y="369168"/>
                  </a:lnTo>
                  <a:lnTo>
                    <a:pt x="237233" y="369168"/>
                  </a:lnTo>
                  <a:lnTo>
                    <a:pt x="283602" y="355544"/>
                  </a:lnTo>
                  <a:lnTo>
                    <a:pt x="329945" y="328294"/>
                  </a:lnTo>
                </a:path>
                <a:path w="428625" h="457200">
                  <a:moveTo>
                    <a:pt x="0" y="228600"/>
                  </a:moveTo>
                  <a:lnTo>
                    <a:pt x="4350" y="182533"/>
                  </a:lnTo>
                  <a:lnTo>
                    <a:pt x="16829" y="139624"/>
                  </a:lnTo>
                  <a:lnTo>
                    <a:pt x="36573" y="100793"/>
                  </a:lnTo>
                  <a:lnTo>
                    <a:pt x="62722" y="66960"/>
                  </a:lnTo>
                  <a:lnTo>
                    <a:pt x="94412" y="39045"/>
                  </a:lnTo>
                  <a:lnTo>
                    <a:pt x="130784" y="17966"/>
                  </a:lnTo>
                  <a:lnTo>
                    <a:pt x="170974" y="4644"/>
                  </a:lnTo>
                  <a:lnTo>
                    <a:pt x="214121" y="0"/>
                  </a:lnTo>
                  <a:lnTo>
                    <a:pt x="257269" y="4644"/>
                  </a:lnTo>
                  <a:lnTo>
                    <a:pt x="297459" y="17966"/>
                  </a:lnTo>
                  <a:lnTo>
                    <a:pt x="333831" y="39045"/>
                  </a:lnTo>
                  <a:lnTo>
                    <a:pt x="365521" y="66960"/>
                  </a:lnTo>
                  <a:lnTo>
                    <a:pt x="391670" y="100793"/>
                  </a:lnTo>
                  <a:lnTo>
                    <a:pt x="411414" y="139624"/>
                  </a:lnTo>
                  <a:lnTo>
                    <a:pt x="423893" y="182533"/>
                  </a:lnTo>
                  <a:lnTo>
                    <a:pt x="428244" y="228600"/>
                  </a:lnTo>
                  <a:lnTo>
                    <a:pt x="423893" y="274666"/>
                  </a:lnTo>
                  <a:lnTo>
                    <a:pt x="411414" y="317575"/>
                  </a:lnTo>
                  <a:lnTo>
                    <a:pt x="391670" y="356406"/>
                  </a:lnTo>
                  <a:lnTo>
                    <a:pt x="365521" y="390239"/>
                  </a:lnTo>
                  <a:lnTo>
                    <a:pt x="333831" y="418154"/>
                  </a:lnTo>
                  <a:lnTo>
                    <a:pt x="297459" y="439233"/>
                  </a:lnTo>
                  <a:lnTo>
                    <a:pt x="257269" y="452555"/>
                  </a:lnTo>
                  <a:lnTo>
                    <a:pt x="214121" y="457200"/>
                  </a:lnTo>
                  <a:lnTo>
                    <a:pt x="170974" y="452555"/>
                  </a:lnTo>
                  <a:lnTo>
                    <a:pt x="130784" y="439233"/>
                  </a:lnTo>
                  <a:lnTo>
                    <a:pt x="94412" y="418154"/>
                  </a:lnTo>
                  <a:lnTo>
                    <a:pt x="62722" y="390239"/>
                  </a:lnTo>
                  <a:lnTo>
                    <a:pt x="36573" y="356406"/>
                  </a:lnTo>
                  <a:lnTo>
                    <a:pt x="16829" y="317575"/>
                  </a:lnTo>
                  <a:lnTo>
                    <a:pt x="4350" y="274666"/>
                  </a:lnTo>
                  <a:lnTo>
                    <a:pt x="0" y="228600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9" name="object 7">
            <a:extLst>
              <a:ext uri="{FF2B5EF4-FFF2-40B4-BE49-F238E27FC236}">
                <a16:creationId xmlns:a16="http://schemas.microsoft.com/office/drawing/2014/main" id="{20EE307C-DAF8-974E-802F-C2FADB5E5804}"/>
              </a:ext>
            </a:extLst>
          </p:cNvPr>
          <p:cNvGrpSpPr/>
          <p:nvPr/>
        </p:nvGrpSpPr>
        <p:grpSpPr>
          <a:xfrm>
            <a:off x="2462083" y="1745805"/>
            <a:ext cx="440690" cy="469900"/>
            <a:chOff x="2406395" y="1068324"/>
            <a:chExt cx="440690" cy="469900"/>
          </a:xfrm>
        </p:grpSpPr>
        <p:sp>
          <p:nvSpPr>
            <p:cNvPr id="50" name="object 8">
              <a:extLst>
                <a:ext uri="{FF2B5EF4-FFF2-40B4-BE49-F238E27FC236}">
                  <a16:creationId xmlns:a16="http://schemas.microsoft.com/office/drawing/2014/main" id="{7D2300A5-E15E-B241-AB3C-01E0080473A2}"/>
                </a:ext>
              </a:extLst>
            </p:cNvPr>
            <p:cNvSpPr/>
            <p:nvPr/>
          </p:nvSpPr>
          <p:spPr>
            <a:xfrm>
              <a:off x="2412491" y="1074420"/>
              <a:ext cx="428625" cy="457200"/>
            </a:xfrm>
            <a:custGeom>
              <a:avLst/>
              <a:gdLst/>
              <a:ahLst/>
              <a:cxnLst/>
              <a:rect l="l" t="t" r="r" b="b"/>
              <a:pathLst>
                <a:path w="428625" h="457200">
                  <a:moveTo>
                    <a:pt x="214121" y="0"/>
                  </a:moveTo>
                  <a:lnTo>
                    <a:pt x="170974" y="4644"/>
                  </a:lnTo>
                  <a:lnTo>
                    <a:pt x="130784" y="17966"/>
                  </a:lnTo>
                  <a:lnTo>
                    <a:pt x="94412" y="39045"/>
                  </a:lnTo>
                  <a:lnTo>
                    <a:pt x="62722" y="66960"/>
                  </a:lnTo>
                  <a:lnTo>
                    <a:pt x="36573" y="100793"/>
                  </a:lnTo>
                  <a:lnTo>
                    <a:pt x="16829" y="139624"/>
                  </a:lnTo>
                  <a:lnTo>
                    <a:pt x="4350" y="182533"/>
                  </a:lnTo>
                  <a:lnTo>
                    <a:pt x="0" y="228600"/>
                  </a:lnTo>
                  <a:lnTo>
                    <a:pt x="4350" y="274666"/>
                  </a:lnTo>
                  <a:lnTo>
                    <a:pt x="16829" y="317575"/>
                  </a:lnTo>
                  <a:lnTo>
                    <a:pt x="36573" y="356406"/>
                  </a:lnTo>
                  <a:lnTo>
                    <a:pt x="62722" y="390239"/>
                  </a:lnTo>
                  <a:lnTo>
                    <a:pt x="94412" y="418154"/>
                  </a:lnTo>
                  <a:lnTo>
                    <a:pt x="130784" y="439233"/>
                  </a:lnTo>
                  <a:lnTo>
                    <a:pt x="170974" y="452555"/>
                  </a:lnTo>
                  <a:lnTo>
                    <a:pt x="214121" y="457200"/>
                  </a:lnTo>
                  <a:lnTo>
                    <a:pt x="257269" y="452555"/>
                  </a:lnTo>
                  <a:lnTo>
                    <a:pt x="297459" y="439233"/>
                  </a:lnTo>
                  <a:lnTo>
                    <a:pt x="333831" y="418154"/>
                  </a:lnTo>
                  <a:lnTo>
                    <a:pt x="365521" y="390239"/>
                  </a:lnTo>
                  <a:lnTo>
                    <a:pt x="391670" y="356406"/>
                  </a:lnTo>
                  <a:lnTo>
                    <a:pt x="411414" y="317575"/>
                  </a:lnTo>
                  <a:lnTo>
                    <a:pt x="423893" y="274666"/>
                  </a:lnTo>
                  <a:lnTo>
                    <a:pt x="428244" y="228600"/>
                  </a:lnTo>
                  <a:lnTo>
                    <a:pt x="423893" y="182533"/>
                  </a:lnTo>
                  <a:lnTo>
                    <a:pt x="411414" y="139624"/>
                  </a:lnTo>
                  <a:lnTo>
                    <a:pt x="391670" y="100793"/>
                  </a:lnTo>
                  <a:lnTo>
                    <a:pt x="365521" y="66960"/>
                  </a:lnTo>
                  <a:lnTo>
                    <a:pt x="333831" y="39045"/>
                  </a:lnTo>
                  <a:lnTo>
                    <a:pt x="297459" y="17966"/>
                  </a:lnTo>
                  <a:lnTo>
                    <a:pt x="257269" y="4644"/>
                  </a:lnTo>
                  <a:lnTo>
                    <a:pt x="214121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" name="object 9">
              <a:extLst>
                <a:ext uri="{FF2B5EF4-FFF2-40B4-BE49-F238E27FC236}">
                  <a16:creationId xmlns:a16="http://schemas.microsoft.com/office/drawing/2014/main" id="{57570A9D-E52C-E240-A03E-19A3302D199A}"/>
                </a:ext>
              </a:extLst>
            </p:cNvPr>
            <p:cNvSpPr/>
            <p:nvPr/>
          </p:nvSpPr>
          <p:spPr>
            <a:xfrm>
              <a:off x="2535681" y="1210818"/>
              <a:ext cx="182245" cy="47625"/>
            </a:xfrm>
            <a:custGeom>
              <a:avLst/>
              <a:gdLst/>
              <a:ahLst/>
              <a:cxnLst/>
              <a:rect l="l" t="t" r="r" b="b"/>
              <a:pathLst>
                <a:path w="182244" h="47625">
                  <a:moveTo>
                    <a:pt x="22351" y="0"/>
                  </a:moveTo>
                  <a:lnTo>
                    <a:pt x="13662" y="1873"/>
                  </a:lnTo>
                  <a:lnTo>
                    <a:pt x="6556" y="6985"/>
                  </a:lnTo>
                  <a:lnTo>
                    <a:pt x="1760" y="14573"/>
                  </a:lnTo>
                  <a:lnTo>
                    <a:pt x="0" y="23876"/>
                  </a:lnTo>
                  <a:lnTo>
                    <a:pt x="1760" y="33105"/>
                  </a:lnTo>
                  <a:lnTo>
                    <a:pt x="6556" y="40655"/>
                  </a:lnTo>
                  <a:lnTo>
                    <a:pt x="13662" y="45753"/>
                  </a:lnTo>
                  <a:lnTo>
                    <a:pt x="22351" y="47625"/>
                  </a:lnTo>
                  <a:lnTo>
                    <a:pt x="31021" y="45753"/>
                  </a:lnTo>
                  <a:lnTo>
                    <a:pt x="38084" y="40655"/>
                  </a:lnTo>
                  <a:lnTo>
                    <a:pt x="42836" y="33105"/>
                  </a:lnTo>
                  <a:lnTo>
                    <a:pt x="44576" y="23876"/>
                  </a:lnTo>
                  <a:lnTo>
                    <a:pt x="42836" y="14573"/>
                  </a:lnTo>
                  <a:lnTo>
                    <a:pt x="38084" y="6985"/>
                  </a:lnTo>
                  <a:lnTo>
                    <a:pt x="31021" y="1873"/>
                  </a:lnTo>
                  <a:lnTo>
                    <a:pt x="22351" y="0"/>
                  </a:lnTo>
                  <a:close/>
                </a:path>
                <a:path w="182244" h="47625">
                  <a:moveTo>
                    <a:pt x="159512" y="0"/>
                  </a:moveTo>
                  <a:lnTo>
                    <a:pt x="150842" y="1873"/>
                  </a:lnTo>
                  <a:lnTo>
                    <a:pt x="143779" y="6985"/>
                  </a:lnTo>
                  <a:lnTo>
                    <a:pt x="139027" y="14573"/>
                  </a:lnTo>
                  <a:lnTo>
                    <a:pt x="137287" y="23876"/>
                  </a:lnTo>
                  <a:lnTo>
                    <a:pt x="139027" y="33105"/>
                  </a:lnTo>
                  <a:lnTo>
                    <a:pt x="143779" y="40655"/>
                  </a:lnTo>
                  <a:lnTo>
                    <a:pt x="150842" y="45753"/>
                  </a:lnTo>
                  <a:lnTo>
                    <a:pt x="159512" y="47625"/>
                  </a:lnTo>
                  <a:lnTo>
                    <a:pt x="168201" y="45753"/>
                  </a:lnTo>
                  <a:lnTo>
                    <a:pt x="175307" y="40655"/>
                  </a:lnTo>
                  <a:lnTo>
                    <a:pt x="180103" y="33105"/>
                  </a:lnTo>
                  <a:lnTo>
                    <a:pt x="181863" y="23876"/>
                  </a:lnTo>
                  <a:lnTo>
                    <a:pt x="180103" y="14573"/>
                  </a:lnTo>
                  <a:lnTo>
                    <a:pt x="175307" y="6985"/>
                  </a:lnTo>
                  <a:lnTo>
                    <a:pt x="168201" y="1873"/>
                  </a:lnTo>
                  <a:lnTo>
                    <a:pt x="159512" y="0"/>
                  </a:lnTo>
                  <a:close/>
                </a:path>
              </a:pathLst>
            </a:custGeom>
            <a:solidFill>
              <a:srgbClr val="008DC1"/>
            </a:solidFill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2" name="object 10">
              <a:extLst>
                <a:ext uri="{FF2B5EF4-FFF2-40B4-BE49-F238E27FC236}">
                  <a16:creationId xmlns:a16="http://schemas.microsoft.com/office/drawing/2014/main" id="{70362F4F-A9C3-0B4D-A56F-6999A2676262}"/>
                </a:ext>
              </a:extLst>
            </p:cNvPr>
            <p:cNvSpPr/>
            <p:nvPr/>
          </p:nvSpPr>
          <p:spPr>
            <a:xfrm>
              <a:off x="2412491" y="1074420"/>
              <a:ext cx="428625" cy="457200"/>
            </a:xfrm>
            <a:custGeom>
              <a:avLst/>
              <a:gdLst/>
              <a:ahLst/>
              <a:cxnLst/>
              <a:rect l="l" t="t" r="r" b="b"/>
              <a:pathLst>
                <a:path w="428625" h="457200">
                  <a:moveTo>
                    <a:pt x="123189" y="160274"/>
                  </a:moveTo>
                  <a:lnTo>
                    <a:pt x="124950" y="150971"/>
                  </a:lnTo>
                  <a:lnTo>
                    <a:pt x="129746" y="143382"/>
                  </a:lnTo>
                  <a:lnTo>
                    <a:pt x="136852" y="138271"/>
                  </a:lnTo>
                  <a:lnTo>
                    <a:pt x="145541" y="136397"/>
                  </a:lnTo>
                  <a:lnTo>
                    <a:pt x="154211" y="138271"/>
                  </a:lnTo>
                  <a:lnTo>
                    <a:pt x="161274" y="143382"/>
                  </a:lnTo>
                  <a:lnTo>
                    <a:pt x="166026" y="150971"/>
                  </a:lnTo>
                  <a:lnTo>
                    <a:pt x="167766" y="160274"/>
                  </a:lnTo>
                  <a:lnTo>
                    <a:pt x="166026" y="169503"/>
                  </a:lnTo>
                  <a:lnTo>
                    <a:pt x="161274" y="177053"/>
                  </a:lnTo>
                  <a:lnTo>
                    <a:pt x="154211" y="182151"/>
                  </a:lnTo>
                  <a:lnTo>
                    <a:pt x="145541" y="184022"/>
                  </a:lnTo>
                  <a:lnTo>
                    <a:pt x="136852" y="182151"/>
                  </a:lnTo>
                  <a:lnTo>
                    <a:pt x="129746" y="177053"/>
                  </a:lnTo>
                  <a:lnTo>
                    <a:pt x="124950" y="169503"/>
                  </a:lnTo>
                  <a:lnTo>
                    <a:pt x="123189" y="160274"/>
                  </a:lnTo>
                  <a:close/>
                </a:path>
                <a:path w="428625" h="457200">
                  <a:moveTo>
                    <a:pt x="260476" y="160274"/>
                  </a:moveTo>
                  <a:lnTo>
                    <a:pt x="262217" y="150971"/>
                  </a:lnTo>
                  <a:lnTo>
                    <a:pt x="266969" y="143382"/>
                  </a:lnTo>
                  <a:lnTo>
                    <a:pt x="274032" y="138271"/>
                  </a:lnTo>
                  <a:lnTo>
                    <a:pt x="282701" y="136397"/>
                  </a:lnTo>
                  <a:lnTo>
                    <a:pt x="291391" y="138271"/>
                  </a:lnTo>
                  <a:lnTo>
                    <a:pt x="298497" y="143382"/>
                  </a:lnTo>
                  <a:lnTo>
                    <a:pt x="303293" y="150971"/>
                  </a:lnTo>
                  <a:lnTo>
                    <a:pt x="305053" y="160274"/>
                  </a:lnTo>
                  <a:lnTo>
                    <a:pt x="303293" y="169503"/>
                  </a:lnTo>
                  <a:lnTo>
                    <a:pt x="298497" y="177053"/>
                  </a:lnTo>
                  <a:lnTo>
                    <a:pt x="291391" y="182151"/>
                  </a:lnTo>
                  <a:lnTo>
                    <a:pt x="282701" y="184022"/>
                  </a:lnTo>
                  <a:lnTo>
                    <a:pt x="274032" y="182151"/>
                  </a:lnTo>
                  <a:lnTo>
                    <a:pt x="266969" y="177053"/>
                  </a:lnTo>
                  <a:lnTo>
                    <a:pt x="262217" y="169503"/>
                  </a:lnTo>
                  <a:lnTo>
                    <a:pt x="260476" y="160274"/>
                  </a:lnTo>
                  <a:close/>
                </a:path>
                <a:path w="428625" h="457200">
                  <a:moveTo>
                    <a:pt x="98043" y="328294"/>
                  </a:moveTo>
                  <a:lnTo>
                    <a:pt x="144448" y="355544"/>
                  </a:lnTo>
                  <a:lnTo>
                    <a:pt x="190847" y="369168"/>
                  </a:lnTo>
                  <a:lnTo>
                    <a:pt x="237233" y="369168"/>
                  </a:lnTo>
                  <a:lnTo>
                    <a:pt x="283602" y="355544"/>
                  </a:lnTo>
                  <a:lnTo>
                    <a:pt x="329945" y="328294"/>
                  </a:lnTo>
                </a:path>
                <a:path w="428625" h="457200">
                  <a:moveTo>
                    <a:pt x="0" y="228600"/>
                  </a:moveTo>
                  <a:lnTo>
                    <a:pt x="4350" y="182533"/>
                  </a:lnTo>
                  <a:lnTo>
                    <a:pt x="16829" y="139624"/>
                  </a:lnTo>
                  <a:lnTo>
                    <a:pt x="36573" y="100793"/>
                  </a:lnTo>
                  <a:lnTo>
                    <a:pt x="62722" y="66960"/>
                  </a:lnTo>
                  <a:lnTo>
                    <a:pt x="94412" y="39045"/>
                  </a:lnTo>
                  <a:lnTo>
                    <a:pt x="130784" y="17966"/>
                  </a:lnTo>
                  <a:lnTo>
                    <a:pt x="170974" y="4644"/>
                  </a:lnTo>
                  <a:lnTo>
                    <a:pt x="214121" y="0"/>
                  </a:lnTo>
                  <a:lnTo>
                    <a:pt x="257269" y="4644"/>
                  </a:lnTo>
                  <a:lnTo>
                    <a:pt x="297459" y="17966"/>
                  </a:lnTo>
                  <a:lnTo>
                    <a:pt x="333831" y="39045"/>
                  </a:lnTo>
                  <a:lnTo>
                    <a:pt x="365521" y="66960"/>
                  </a:lnTo>
                  <a:lnTo>
                    <a:pt x="391670" y="100793"/>
                  </a:lnTo>
                  <a:lnTo>
                    <a:pt x="411414" y="139624"/>
                  </a:lnTo>
                  <a:lnTo>
                    <a:pt x="423893" y="182533"/>
                  </a:lnTo>
                  <a:lnTo>
                    <a:pt x="428244" y="228600"/>
                  </a:lnTo>
                  <a:lnTo>
                    <a:pt x="423893" y="274666"/>
                  </a:lnTo>
                  <a:lnTo>
                    <a:pt x="411414" y="317575"/>
                  </a:lnTo>
                  <a:lnTo>
                    <a:pt x="391670" y="356406"/>
                  </a:lnTo>
                  <a:lnTo>
                    <a:pt x="365521" y="390239"/>
                  </a:lnTo>
                  <a:lnTo>
                    <a:pt x="333831" y="418154"/>
                  </a:lnTo>
                  <a:lnTo>
                    <a:pt x="297459" y="439233"/>
                  </a:lnTo>
                  <a:lnTo>
                    <a:pt x="257269" y="452555"/>
                  </a:lnTo>
                  <a:lnTo>
                    <a:pt x="214121" y="457200"/>
                  </a:lnTo>
                  <a:lnTo>
                    <a:pt x="170974" y="452555"/>
                  </a:lnTo>
                  <a:lnTo>
                    <a:pt x="130784" y="439233"/>
                  </a:lnTo>
                  <a:lnTo>
                    <a:pt x="94412" y="418154"/>
                  </a:lnTo>
                  <a:lnTo>
                    <a:pt x="62722" y="390239"/>
                  </a:lnTo>
                  <a:lnTo>
                    <a:pt x="36573" y="356406"/>
                  </a:lnTo>
                  <a:lnTo>
                    <a:pt x="16829" y="317575"/>
                  </a:lnTo>
                  <a:lnTo>
                    <a:pt x="4350" y="274666"/>
                  </a:lnTo>
                  <a:lnTo>
                    <a:pt x="0" y="228600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53" name="object 3">
            <a:extLst>
              <a:ext uri="{FF2B5EF4-FFF2-40B4-BE49-F238E27FC236}">
                <a16:creationId xmlns:a16="http://schemas.microsoft.com/office/drawing/2014/main" id="{88C66954-53CB-084E-8C43-AB5020B95E09}"/>
              </a:ext>
            </a:extLst>
          </p:cNvPr>
          <p:cNvGrpSpPr/>
          <p:nvPr/>
        </p:nvGrpSpPr>
        <p:grpSpPr>
          <a:xfrm>
            <a:off x="1931351" y="3418840"/>
            <a:ext cx="440690" cy="469900"/>
            <a:chOff x="4134611" y="1078991"/>
            <a:chExt cx="440690" cy="469900"/>
          </a:xfrm>
        </p:grpSpPr>
        <p:sp>
          <p:nvSpPr>
            <p:cNvPr id="54" name="object 4">
              <a:extLst>
                <a:ext uri="{FF2B5EF4-FFF2-40B4-BE49-F238E27FC236}">
                  <a16:creationId xmlns:a16="http://schemas.microsoft.com/office/drawing/2014/main" id="{8B56B84C-5F03-FA44-8E78-B3C8CF9C9380}"/>
                </a:ext>
              </a:extLst>
            </p:cNvPr>
            <p:cNvSpPr/>
            <p:nvPr/>
          </p:nvSpPr>
          <p:spPr>
            <a:xfrm>
              <a:off x="4140707" y="1085087"/>
              <a:ext cx="428625" cy="457200"/>
            </a:xfrm>
            <a:custGeom>
              <a:avLst/>
              <a:gdLst/>
              <a:ahLst/>
              <a:cxnLst/>
              <a:rect l="l" t="t" r="r" b="b"/>
              <a:pathLst>
                <a:path w="428625" h="457200">
                  <a:moveTo>
                    <a:pt x="214121" y="0"/>
                  </a:moveTo>
                  <a:lnTo>
                    <a:pt x="170974" y="4644"/>
                  </a:lnTo>
                  <a:lnTo>
                    <a:pt x="130784" y="17966"/>
                  </a:lnTo>
                  <a:lnTo>
                    <a:pt x="94412" y="39045"/>
                  </a:lnTo>
                  <a:lnTo>
                    <a:pt x="62722" y="66960"/>
                  </a:lnTo>
                  <a:lnTo>
                    <a:pt x="36573" y="100793"/>
                  </a:lnTo>
                  <a:lnTo>
                    <a:pt x="16829" y="139624"/>
                  </a:lnTo>
                  <a:lnTo>
                    <a:pt x="4350" y="182533"/>
                  </a:lnTo>
                  <a:lnTo>
                    <a:pt x="0" y="228600"/>
                  </a:lnTo>
                  <a:lnTo>
                    <a:pt x="4350" y="274666"/>
                  </a:lnTo>
                  <a:lnTo>
                    <a:pt x="16829" y="317575"/>
                  </a:lnTo>
                  <a:lnTo>
                    <a:pt x="36573" y="356406"/>
                  </a:lnTo>
                  <a:lnTo>
                    <a:pt x="62722" y="390239"/>
                  </a:lnTo>
                  <a:lnTo>
                    <a:pt x="94412" y="418154"/>
                  </a:lnTo>
                  <a:lnTo>
                    <a:pt x="130784" y="439233"/>
                  </a:lnTo>
                  <a:lnTo>
                    <a:pt x="170974" y="452555"/>
                  </a:lnTo>
                  <a:lnTo>
                    <a:pt x="214121" y="457200"/>
                  </a:lnTo>
                  <a:lnTo>
                    <a:pt x="257269" y="452555"/>
                  </a:lnTo>
                  <a:lnTo>
                    <a:pt x="297459" y="439233"/>
                  </a:lnTo>
                  <a:lnTo>
                    <a:pt x="333831" y="418154"/>
                  </a:lnTo>
                  <a:lnTo>
                    <a:pt x="365521" y="390239"/>
                  </a:lnTo>
                  <a:lnTo>
                    <a:pt x="391670" y="356406"/>
                  </a:lnTo>
                  <a:lnTo>
                    <a:pt x="411414" y="317575"/>
                  </a:lnTo>
                  <a:lnTo>
                    <a:pt x="423893" y="274666"/>
                  </a:lnTo>
                  <a:lnTo>
                    <a:pt x="428243" y="228600"/>
                  </a:lnTo>
                  <a:lnTo>
                    <a:pt x="423893" y="182533"/>
                  </a:lnTo>
                  <a:lnTo>
                    <a:pt x="411414" y="139624"/>
                  </a:lnTo>
                  <a:lnTo>
                    <a:pt x="391670" y="100793"/>
                  </a:lnTo>
                  <a:lnTo>
                    <a:pt x="365521" y="66960"/>
                  </a:lnTo>
                  <a:lnTo>
                    <a:pt x="333831" y="39045"/>
                  </a:lnTo>
                  <a:lnTo>
                    <a:pt x="297459" y="17966"/>
                  </a:lnTo>
                  <a:lnTo>
                    <a:pt x="257269" y="4644"/>
                  </a:lnTo>
                  <a:lnTo>
                    <a:pt x="214121" y="0"/>
                  </a:lnTo>
                  <a:close/>
                </a:path>
              </a:pathLst>
            </a:custGeom>
            <a:solidFill>
              <a:srgbClr val="FF00FF"/>
            </a:solidFill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5" name="object 5">
              <a:extLst>
                <a:ext uri="{FF2B5EF4-FFF2-40B4-BE49-F238E27FC236}">
                  <a16:creationId xmlns:a16="http://schemas.microsoft.com/office/drawing/2014/main" id="{3CBFAD6E-73F2-AB4E-AC29-27B6DC55BB7D}"/>
                </a:ext>
              </a:extLst>
            </p:cNvPr>
            <p:cNvSpPr/>
            <p:nvPr/>
          </p:nvSpPr>
          <p:spPr>
            <a:xfrm>
              <a:off x="4263897" y="1221485"/>
              <a:ext cx="182245" cy="47625"/>
            </a:xfrm>
            <a:custGeom>
              <a:avLst/>
              <a:gdLst/>
              <a:ahLst/>
              <a:cxnLst/>
              <a:rect l="l" t="t" r="r" b="b"/>
              <a:pathLst>
                <a:path w="182245" h="47625">
                  <a:moveTo>
                    <a:pt x="22351" y="0"/>
                  </a:moveTo>
                  <a:lnTo>
                    <a:pt x="13662" y="1873"/>
                  </a:lnTo>
                  <a:lnTo>
                    <a:pt x="6556" y="6984"/>
                  </a:lnTo>
                  <a:lnTo>
                    <a:pt x="1760" y="14573"/>
                  </a:lnTo>
                  <a:lnTo>
                    <a:pt x="0" y="23875"/>
                  </a:lnTo>
                  <a:lnTo>
                    <a:pt x="1760" y="33105"/>
                  </a:lnTo>
                  <a:lnTo>
                    <a:pt x="6556" y="40655"/>
                  </a:lnTo>
                  <a:lnTo>
                    <a:pt x="13662" y="45753"/>
                  </a:lnTo>
                  <a:lnTo>
                    <a:pt x="22351" y="47625"/>
                  </a:lnTo>
                  <a:lnTo>
                    <a:pt x="31021" y="45753"/>
                  </a:lnTo>
                  <a:lnTo>
                    <a:pt x="38084" y="40655"/>
                  </a:lnTo>
                  <a:lnTo>
                    <a:pt x="42836" y="33105"/>
                  </a:lnTo>
                  <a:lnTo>
                    <a:pt x="44576" y="23875"/>
                  </a:lnTo>
                  <a:lnTo>
                    <a:pt x="42836" y="14573"/>
                  </a:lnTo>
                  <a:lnTo>
                    <a:pt x="38084" y="6984"/>
                  </a:lnTo>
                  <a:lnTo>
                    <a:pt x="31021" y="1873"/>
                  </a:lnTo>
                  <a:lnTo>
                    <a:pt x="22351" y="0"/>
                  </a:lnTo>
                  <a:close/>
                </a:path>
                <a:path w="182245" h="47625">
                  <a:moveTo>
                    <a:pt x="159512" y="0"/>
                  </a:moveTo>
                  <a:lnTo>
                    <a:pt x="150842" y="1873"/>
                  </a:lnTo>
                  <a:lnTo>
                    <a:pt x="143779" y="6984"/>
                  </a:lnTo>
                  <a:lnTo>
                    <a:pt x="139027" y="14573"/>
                  </a:lnTo>
                  <a:lnTo>
                    <a:pt x="137287" y="23875"/>
                  </a:lnTo>
                  <a:lnTo>
                    <a:pt x="139027" y="33105"/>
                  </a:lnTo>
                  <a:lnTo>
                    <a:pt x="143779" y="40655"/>
                  </a:lnTo>
                  <a:lnTo>
                    <a:pt x="150842" y="45753"/>
                  </a:lnTo>
                  <a:lnTo>
                    <a:pt x="159512" y="47625"/>
                  </a:lnTo>
                  <a:lnTo>
                    <a:pt x="168201" y="45753"/>
                  </a:lnTo>
                  <a:lnTo>
                    <a:pt x="175307" y="40655"/>
                  </a:lnTo>
                  <a:lnTo>
                    <a:pt x="180103" y="33105"/>
                  </a:lnTo>
                  <a:lnTo>
                    <a:pt x="181863" y="23875"/>
                  </a:lnTo>
                  <a:lnTo>
                    <a:pt x="180103" y="14573"/>
                  </a:lnTo>
                  <a:lnTo>
                    <a:pt x="175307" y="6984"/>
                  </a:lnTo>
                  <a:lnTo>
                    <a:pt x="168201" y="1873"/>
                  </a:lnTo>
                  <a:lnTo>
                    <a:pt x="159512" y="0"/>
                  </a:lnTo>
                  <a:close/>
                </a:path>
              </a:pathLst>
            </a:custGeom>
            <a:solidFill>
              <a:srgbClr val="CD00CD"/>
            </a:solidFill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6" name="object 6">
              <a:extLst>
                <a:ext uri="{FF2B5EF4-FFF2-40B4-BE49-F238E27FC236}">
                  <a16:creationId xmlns:a16="http://schemas.microsoft.com/office/drawing/2014/main" id="{56C54D21-EA74-5047-B0C7-2DFB21E913DF}"/>
                </a:ext>
              </a:extLst>
            </p:cNvPr>
            <p:cNvSpPr/>
            <p:nvPr/>
          </p:nvSpPr>
          <p:spPr>
            <a:xfrm>
              <a:off x="4140707" y="1085087"/>
              <a:ext cx="428625" cy="457200"/>
            </a:xfrm>
            <a:custGeom>
              <a:avLst/>
              <a:gdLst/>
              <a:ahLst/>
              <a:cxnLst/>
              <a:rect l="l" t="t" r="r" b="b"/>
              <a:pathLst>
                <a:path w="428625" h="457200">
                  <a:moveTo>
                    <a:pt x="123189" y="160274"/>
                  </a:moveTo>
                  <a:lnTo>
                    <a:pt x="124950" y="150971"/>
                  </a:lnTo>
                  <a:lnTo>
                    <a:pt x="129746" y="143382"/>
                  </a:lnTo>
                  <a:lnTo>
                    <a:pt x="136852" y="138271"/>
                  </a:lnTo>
                  <a:lnTo>
                    <a:pt x="145541" y="136398"/>
                  </a:lnTo>
                  <a:lnTo>
                    <a:pt x="154211" y="138271"/>
                  </a:lnTo>
                  <a:lnTo>
                    <a:pt x="161274" y="143382"/>
                  </a:lnTo>
                  <a:lnTo>
                    <a:pt x="166026" y="150971"/>
                  </a:lnTo>
                  <a:lnTo>
                    <a:pt x="167766" y="160274"/>
                  </a:lnTo>
                  <a:lnTo>
                    <a:pt x="166026" y="169503"/>
                  </a:lnTo>
                  <a:lnTo>
                    <a:pt x="161274" y="177053"/>
                  </a:lnTo>
                  <a:lnTo>
                    <a:pt x="154211" y="182151"/>
                  </a:lnTo>
                  <a:lnTo>
                    <a:pt x="145541" y="184023"/>
                  </a:lnTo>
                  <a:lnTo>
                    <a:pt x="136852" y="182151"/>
                  </a:lnTo>
                  <a:lnTo>
                    <a:pt x="129746" y="177053"/>
                  </a:lnTo>
                  <a:lnTo>
                    <a:pt x="124950" y="169503"/>
                  </a:lnTo>
                  <a:lnTo>
                    <a:pt x="123189" y="160274"/>
                  </a:lnTo>
                  <a:close/>
                </a:path>
                <a:path w="428625" h="457200">
                  <a:moveTo>
                    <a:pt x="260476" y="160274"/>
                  </a:moveTo>
                  <a:lnTo>
                    <a:pt x="262217" y="150971"/>
                  </a:lnTo>
                  <a:lnTo>
                    <a:pt x="266969" y="143382"/>
                  </a:lnTo>
                  <a:lnTo>
                    <a:pt x="274032" y="138271"/>
                  </a:lnTo>
                  <a:lnTo>
                    <a:pt x="282701" y="136398"/>
                  </a:lnTo>
                  <a:lnTo>
                    <a:pt x="291391" y="138271"/>
                  </a:lnTo>
                  <a:lnTo>
                    <a:pt x="298497" y="143382"/>
                  </a:lnTo>
                  <a:lnTo>
                    <a:pt x="303293" y="150971"/>
                  </a:lnTo>
                  <a:lnTo>
                    <a:pt x="305053" y="160274"/>
                  </a:lnTo>
                  <a:lnTo>
                    <a:pt x="303293" y="169503"/>
                  </a:lnTo>
                  <a:lnTo>
                    <a:pt x="298497" y="177053"/>
                  </a:lnTo>
                  <a:lnTo>
                    <a:pt x="291391" y="182151"/>
                  </a:lnTo>
                  <a:lnTo>
                    <a:pt x="282701" y="184023"/>
                  </a:lnTo>
                  <a:lnTo>
                    <a:pt x="274032" y="182151"/>
                  </a:lnTo>
                  <a:lnTo>
                    <a:pt x="266969" y="177053"/>
                  </a:lnTo>
                  <a:lnTo>
                    <a:pt x="262217" y="169503"/>
                  </a:lnTo>
                  <a:lnTo>
                    <a:pt x="260476" y="160274"/>
                  </a:lnTo>
                  <a:close/>
                </a:path>
                <a:path w="428625" h="457200">
                  <a:moveTo>
                    <a:pt x="98043" y="328295"/>
                  </a:moveTo>
                  <a:lnTo>
                    <a:pt x="144448" y="355544"/>
                  </a:lnTo>
                  <a:lnTo>
                    <a:pt x="190847" y="369168"/>
                  </a:lnTo>
                  <a:lnTo>
                    <a:pt x="237233" y="369168"/>
                  </a:lnTo>
                  <a:lnTo>
                    <a:pt x="283602" y="355544"/>
                  </a:lnTo>
                  <a:lnTo>
                    <a:pt x="329945" y="328295"/>
                  </a:lnTo>
                </a:path>
                <a:path w="428625" h="457200">
                  <a:moveTo>
                    <a:pt x="0" y="228600"/>
                  </a:moveTo>
                  <a:lnTo>
                    <a:pt x="4350" y="182533"/>
                  </a:lnTo>
                  <a:lnTo>
                    <a:pt x="16829" y="139624"/>
                  </a:lnTo>
                  <a:lnTo>
                    <a:pt x="36573" y="100793"/>
                  </a:lnTo>
                  <a:lnTo>
                    <a:pt x="62722" y="66960"/>
                  </a:lnTo>
                  <a:lnTo>
                    <a:pt x="94412" y="39045"/>
                  </a:lnTo>
                  <a:lnTo>
                    <a:pt x="130784" y="17966"/>
                  </a:lnTo>
                  <a:lnTo>
                    <a:pt x="170974" y="4644"/>
                  </a:lnTo>
                  <a:lnTo>
                    <a:pt x="214121" y="0"/>
                  </a:lnTo>
                  <a:lnTo>
                    <a:pt x="257269" y="4644"/>
                  </a:lnTo>
                  <a:lnTo>
                    <a:pt x="297459" y="17966"/>
                  </a:lnTo>
                  <a:lnTo>
                    <a:pt x="333831" y="39045"/>
                  </a:lnTo>
                  <a:lnTo>
                    <a:pt x="365521" y="66960"/>
                  </a:lnTo>
                  <a:lnTo>
                    <a:pt x="391670" y="100793"/>
                  </a:lnTo>
                  <a:lnTo>
                    <a:pt x="411414" y="139624"/>
                  </a:lnTo>
                  <a:lnTo>
                    <a:pt x="423893" y="182533"/>
                  </a:lnTo>
                  <a:lnTo>
                    <a:pt x="428243" y="228600"/>
                  </a:lnTo>
                  <a:lnTo>
                    <a:pt x="423893" y="274666"/>
                  </a:lnTo>
                  <a:lnTo>
                    <a:pt x="411414" y="317575"/>
                  </a:lnTo>
                  <a:lnTo>
                    <a:pt x="391670" y="356406"/>
                  </a:lnTo>
                  <a:lnTo>
                    <a:pt x="365521" y="390239"/>
                  </a:lnTo>
                  <a:lnTo>
                    <a:pt x="333831" y="418154"/>
                  </a:lnTo>
                  <a:lnTo>
                    <a:pt x="297459" y="439233"/>
                  </a:lnTo>
                  <a:lnTo>
                    <a:pt x="257269" y="452555"/>
                  </a:lnTo>
                  <a:lnTo>
                    <a:pt x="214121" y="457200"/>
                  </a:lnTo>
                  <a:lnTo>
                    <a:pt x="170974" y="452555"/>
                  </a:lnTo>
                  <a:lnTo>
                    <a:pt x="130784" y="439233"/>
                  </a:lnTo>
                  <a:lnTo>
                    <a:pt x="94412" y="418154"/>
                  </a:lnTo>
                  <a:lnTo>
                    <a:pt x="62722" y="390239"/>
                  </a:lnTo>
                  <a:lnTo>
                    <a:pt x="36573" y="356406"/>
                  </a:lnTo>
                  <a:lnTo>
                    <a:pt x="16829" y="317575"/>
                  </a:lnTo>
                  <a:lnTo>
                    <a:pt x="4350" y="274666"/>
                  </a:lnTo>
                  <a:lnTo>
                    <a:pt x="0" y="228600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57" name="object 3">
            <a:extLst>
              <a:ext uri="{FF2B5EF4-FFF2-40B4-BE49-F238E27FC236}">
                <a16:creationId xmlns:a16="http://schemas.microsoft.com/office/drawing/2014/main" id="{5BBDA5B5-3E5C-A947-85F7-0007624651AB}"/>
              </a:ext>
            </a:extLst>
          </p:cNvPr>
          <p:cNvGrpSpPr/>
          <p:nvPr/>
        </p:nvGrpSpPr>
        <p:grpSpPr>
          <a:xfrm>
            <a:off x="1285810" y="3463671"/>
            <a:ext cx="440690" cy="469900"/>
            <a:chOff x="4134611" y="1078991"/>
            <a:chExt cx="440690" cy="469900"/>
          </a:xfrm>
        </p:grpSpPr>
        <p:sp>
          <p:nvSpPr>
            <p:cNvPr id="58" name="object 4">
              <a:extLst>
                <a:ext uri="{FF2B5EF4-FFF2-40B4-BE49-F238E27FC236}">
                  <a16:creationId xmlns:a16="http://schemas.microsoft.com/office/drawing/2014/main" id="{C4357CDF-9033-914E-A976-F97D1E157DB6}"/>
                </a:ext>
              </a:extLst>
            </p:cNvPr>
            <p:cNvSpPr/>
            <p:nvPr/>
          </p:nvSpPr>
          <p:spPr>
            <a:xfrm>
              <a:off x="4140707" y="1085087"/>
              <a:ext cx="428625" cy="457200"/>
            </a:xfrm>
            <a:custGeom>
              <a:avLst/>
              <a:gdLst/>
              <a:ahLst/>
              <a:cxnLst/>
              <a:rect l="l" t="t" r="r" b="b"/>
              <a:pathLst>
                <a:path w="428625" h="457200">
                  <a:moveTo>
                    <a:pt x="214121" y="0"/>
                  </a:moveTo>
                  <a:lnTo>
                    <a:pt x="170974" y="4644"/>
                  </a:lnTo>
                  <a:lnTo>
                    <a:pt x="130784" y="17966"/>
                  </a:lnTo>
                  <a:lnTo>
                    <a:pt x="94412" y="39045"/>
                  </a:lnTo>
                  <a:lnTo>
                    <a:pt x="62722" y="66960"/>
                  </a:lnTo>
                  <a:lnTo>
                    <a:pt x="36573" y="100793"/>
                  </a:lnTo>
                  <a:lnTo>
                    <a:pt x="16829" y="139624"/>
                  </a:lnTo>
                  <a:lnTo>
                    <a:pt x="4350" y="182533"/>
                  </a:lnTo>
                  <a:lnTo>
                    <a:pt x="0" y="228600"/>
                  </a:lnTo>
                  <a:lnTo>
                    <a:pt x="4350" y="274666"/>
                  </a:lnTo>
                  <a:lnTo>
                    <a:pt x="16829" y="317575"/>
                  </a:lnTo>
                  <a:lnTo>
                    <a:pt x="36573" y="356406"/>
                  </a:lnTo>
                  <a:lnTo>
                    <a:pt x="62722" y="390239"/>
                  </a:lnTo>
                  <a:lnTo>
                    <a:pt x="94412" y="418154"/>
                  </a:lnTo>
                  <a:lnTo>
                    <a:pt x="130784" y="439233"/>
                  </a:lnTo>
                  <a:lnTo>
                    <a:pt x="170974" y="452555"/>
                  </a:lnTo>
                  <a:lnTo>
                    <a:pt x="214121" y="457200"/>
                  </a:lnTo>
                  <a:lnTo>
                    <a:pt x="257269" y="452555"/>
                  </a:lnTo>
                  <a:lnTo>
                    <a:pt x="297459" y="439233"/>
                  </a:lnTo>
                  <a:lnTo>
                    <a:pt x="333831" y="418154"/>
                  </a:lnTo>
                  <a:lnTo>
                    <a:pt x="365521" y="390239"/>
                  </a:lnTo>
                  <a:lnTo>
                    <a:pt x="391670" y="356406"/>
                  </a:lnTo>
                  <a:lnTo>
                    <a:pt x="411414" y="317575"/>
                  </a:lnTo>
                  <a:lnTo>
                    <a:pt x="423893" y="274666"/>
                  </a:lnTo>
                  <a:lnTo>
                    <a:pt x="428243" y="228600"/>
                  </a:lnTo>
                  <a:lnTo>
                    <a:pt x="423893" y="182533"/>
                  </a:lnTo>
                  <a:lnTo>
                    <a:pt x="411414" y="139624"/>
                  </a:lnTo>
                  <a:lnTo>
                    <a:pt x="391670" y="100793"/>
                  </a:lnTo>
                  <a:lnTo>
                    <a:pt x="365521" y="66960"/>
                  </a:lnTo>
                  <a:lnTo>
                    <a:pt x="333831" y="39045"/>
                  </a:lnTo>
                  <a:lnTo>
                    <a:pt x="297459" y="17966"/>
                  </a:lnTo>
                  <a:lnTo>
                    <a:pt x="257269" y="4644"/>
                  </a:lnTo>
                  <a:lnTo>
                    <a:pt x="214121" y="0"/>
                  </a:lnTo>
                  <a:close/>
                </a:path>
              </a:pathLst>
            </a:custGeom>
            <a:solidFill>
              <a:srgbClr val="FF00FF"/>
            </a:solidFill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9" name="object 5">
              <a:extLst>
                <a:ext uri="{FF2B5EF4-FFF2-40B4-BE49-F238E27FC236}">
                  <a16:creationId xmlns:a16="http://schemas.microsoft.com/office/drawing/2014/main" id="{E2BE55D6-FA63-2543-A63A-F32BECE7448B}"/>
                </a:ext>
              </a:extLst>
            </p:cNvPr>
            <p:cNvSpPr/>
            <p:nvPr/>
          </p:nvSpPr>
          <p:spPr>
            <a:xfrm>
              <a:off x="4263897" y="1221485"/>
              <a:ext cx="182245" cy="47625"/>
            </a:xfrm>
            <a:custGeom>
              <a:avLst/>
              <a:gdLst/>
              <a:ahLst/>
              <a:cxnLst/>
              <a:rect l="l" t="t" r="r" b="b"/>
              <a:pathLst>
                <a:path w="182245" h="47625">
                  <a:moveTo>
                    <a:pt x="22351" y="0"/>
                  </a:moveTo>
                  <a:lnTo>
                    <a:pt x="13662" y="1873"/>
                  </a:lnTo>
                  <a:lnTo>
                    <a:pt x="6556" y="6984"/>
                  </a:lnTo>
                  <a:lnTo>
                    <a:pt x="1760" y="14573"/>
                  </a:lnTo>
                  <a:lnTo>
                    <a:pt x="0" y="23875"/>
                  </a:lnTo>
                  <a:lnTo>
                    <a:pt x="1760" y="33105"/>
                  </a:lnTo>
                  <a:lnTo>
                    <a:pt x="6556" y="40655"/>
                  </a:lnTo>
                  <a:lnTo>
                    <a:pt x="13662" y="45753"/>
                  </a:lnTo>
                  <a:lnTo>
                    <a:pt x="22351" y="47625"/>
                  </a:lnTo>
                  <a:lnTo>
                    <a:pt x="31021" y="45753"/>
                  </a:lnTo>
                  <a:lnTo>
                    <a:pt x="38084" y="40655"/>
                  </a:lnTo>
                  <a:lnTo>
                    <a:pt x="42836" y="33105"/>
                  </a:lnTo>
                  <a:lnTo>
                    <a:pt x="44576" y="23875"/>
                  </a:lnTo>
                  <a:lnTo>
                    <a:pt x="42836" y="14573"/>
                  </a:lnTo>
                  <a:lnTo>
                    <a:pt x="38084" y="6984"/>
                  </a:lnTo>
                  <a:lnTo>
                    <a:pt x="31021" y="1873"/>
                  </a:lnTo>
                  <a:lnTo>
                    <a:pt x="22351" y="0"/>
                  </a:lnTo>
                  <a:close/>
                </a:path>
                <a:path w="182245" h="47625">
                  <a:moveTo>
                    <a:pt x="159512" y="0"/>
                  </a:moveTo>
                  <a:lnTo>
                    <a:pt x="150842" y="1873"/>
                  </a:lnTo>
                  <a:lnTo>
                    <a:pt x="143779" y="6984"/>
                  </a:lnTo>
                  <a:lnTo>
                    <a:pt x="139027" y="14573"/>
                  </a:lnTo>
                  <a:lnTo>
                    <a:pt x="137287" y="23875"/>
                  </a:lnTo>
                  <a:lnTo>
                    <a:pt x="139027" y="33105"/>
                  </a:lnTo>
                  <a:lnTo>
                    <a:pt x="143779" y="40655"/>
                  </a:lnTo>
                  <a:lnTo>
                    <a:pt x="150842" y="45753"/>
                  </a:lnTo>
                  <a:lnTo>
                    <a:pt x="159512" y="47625"/>
                  </a:lnTo>
                  <a:lnTo>
                    <a:pt x="168201" y="45753"/>
                  </a:lnTo>
                  <a:lnTo>
                    <a:pt x="175307" y="40655"/>
                  </a:lnTo>
                  <a:lnTo>
                    <a:pt x="180103" y="33105"/>
                  </a:lnTo>
                  <a:lnTo>
                    <a:pt x="181863" y="23875"/>
                  </a:lnTo>
                  <a:lnTo>
                    <a:pt x="180103" y="14573"/>
                  </a:lnTo>
                  <a:lnTo>
                    <a:pt x="175307" y="6984"/>
                  </a:lnTo>
                  <a:lnTo>
                    <a:pt x="168201" y="1873"/>
                  </a:lnTo>
                  <a:lnTo>
                    <a:pt x="159512" y="0"/>
                  </a:lnTo>
                  <a:close/>
                </a:path>
              </a:pathLst>
            </a:custGeom>
            <a:solidFill>
              <a:srgbClr val="CD00CD"/>
            </a:solidFill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0" name="object 6">
              <a:extLst>
                <a:ext uri="{FF2B5EF4-FFF2-40B4-BE49-F238E27FC236}">
                  <a16:creationId xmlns:a16="http://schemas.microsoft.com/office/drawing/2014/main" id="{14BFD95C-9F25-B145-A99F-B8AA8FAFE31E}"/>
                </a:ext>
              </a:extLst>
            </p:cNvPr>
            <p:cNvSpPr/>
            <p:nvPr/>
          </p:nvSpPr>
          <p:spPr>
            <a:xfrm>
              <a:off x="4140707" y="1085087"/>
              <a:ext cx="428625" cy="457200"/>
            </a:xfrm>
            <a:custGeom>
              <a:avLst/>
              <a:gdLst/>
              <a:ahLst/>
              <a:cxnLst/>
              <a:rect l="l" t="t" r="r" b="b"/>
              <a:pathLst>
                <a:path w="428625" h="457200">
                  <a:moveTo>
                    <a:pt x="123189" y="160274"/>
                  </a:moveTo>
                  <a:lnTo>
                    <a:pt x="124950" y="150971"/>
                  </a:lnTo>
                  <a:lnTo>
                    <a:pt x="129746" y="143382"/>
                  </a:lnTo>
                  <a:lnTo>
                    <a:pt x="136852" y="138271"/>
                  </a:lnTo>
                  <a:lnTo>
                    <a:pt x="145541" y="136398"/>
                  </a:lnTo>
                  <a:lnTo>
                    <a:pt x="154211" y="138271"/>
                  </a:lnTo>
                  <a:lnTo>
                    <a:pt x="161274" y="143382"/>
                  </a:lnTo>
                  <a:lnTo>
                    <a:pt x="166026" y="150971"/>
                  </a:lnTo>
                  <a:lnTo>
                    <a:pt x="167766" y="160274"/>
                  </a:lnTo>
                  <a:lnTo>
                    <a:pt x="166026" y="169503"/>
                  </a:lnTo>
                  <a:lnTo>
                    <a:pt x="161274" y="177053"/>
                  </a:lnTo>
                  <a:lnTo>
                    <a:pt x="154211" y="182151"/>
                  </a:lnTo>
                  <a:lnTo>
                    <a:pt x="145541" y="184023"/>
                  </a:lnTo>
                  <a:lnTo>
                    <a:pt x="136852" y="182151"/>
                  </a:lnTo>
                  <a:lnTo>
                    <a:pt x="129746" y="177053"/>
                  </a:lnTo>
                  <a:lnTo>
                    <a:pt x="124950" y="169503"/>
                  </a:lnTo>
                  <a:lnTo>
                    <a:pt x="123189" y="160274"/>
                  </a:lnTo>
                  <a:close/>
                </a:path>
                <a:path w="428625" h="457200">
                  <a:moveTo>
                    <a:pt x="260476" y="160274"/>
                  </a:moveTo>
                  <a:lnTo>
                    <a:pt x="262217" y="150971"/>
                  </a:lnTo>
                  <a:lnTo>
                    <a:pt x="266969" y="143382"/>
                  </a:lnTo>
                  <a:lnTo>
                    <a:pt x="274032" y="138271"/>
                  </a:lnTo>
                  <a:lnTo>
                    <a:pt x="282701" y="136398"/>
                  </a:lnTo>
                  <a:lnTo>
                    <a:pt x="291391" y="138271"/>
                  </a:lnTo>
                  <a:lnTo>
                    <a:pt x="298497" y="143382"/>
                  </a:lnTo>
                  <a:lnTo>
                    <a:pt x="303293" y="150971"/>
                  </a:lnTo>
                  <a:lnTo>
                    <a:pt x="305053" y="160274"/>
                  </a:lnTo>
                  <a:lnTo>
                    <a:pt x="303293" y="169503"/>
                  </a:lnTo>
                  <a:lnTo>
                    <a:pt x="298497" y="177053"/>
                  </a:lnTo>
                  <a:lnTo>
                    <a:pt x="291391" y="182151"/>
                  </a:lnTo>
                  <a:lnTo>
                    <a:pt x="282701" y="184023"/>
                  </a:lnTo>
                  <a:lnTo>
                    <a:pt x="274032" y="182151"/>
                  </a:lnTo>
                  <a:lnTo>
                    <a:pt x="266969" y="177053"/>
                  </a:lnTo>
                  <a:lnTo>
                    <a:pt x="262217" y="169503"/>
                  </a:lnTo>
                  <a:lnTo>
                    <a:pt x="260476" y="160274"/>
                  </a:lnTo>
                  <a:close/>
                </a:path>
                <a:path w="428625" h="457200">
                  <a:moveTo>
                    <a:pt x="98043" y="328295"/>
                  </a:moveTo>
                  <a:lnTo>
                    <a:pt x="144448" y="355544"/>
                  </a:lnTo>
                  <a:lnTo>
                    <a:pt x="190847" y="369168"/>
                  </a:lnTo>
                  <a:lnTo>
                    <a:pt x="237233" y="369168"/>
                  </a:lnTo>
                  <a:lnTo>
                    <a:pt x="283602" y="355544"/>
                  </a:lnTo>
                  <a:lnTo>
                    <a:pt x="329945" y="328295"/>
                  </a:lnTo>
                </a:path>
                <a:path w="428625" h="457200">
                  <a:moveTo>
                    <a:pt x="0" y="228600"/>
                  </a:moveTo>
                  <a:lnTo>
                    <a:pt x="4350" y="182533"/>
                  </a:lnTo>
                  <a:lnTo>
                    <a:pt x="16829" y="139624"/>
                  </a:lnTo>
                  <a:lnTo>
                    <a:pt x="36573" y="100793"/>
                  </a:lnTo>
                  <a:lnTo>
                    <a:pt x="62722" y="66960"/>
                  </a:lnTo>
                  <a:lnTo>
                    <a:pt x="94412" y="39045"/>
                  </a:lnTo>
                  <a:lnTo>
                    <a:pt x="130784" y="17966"/>
                  </a:lnTo>
                  <a:lnTo>
                    <a:pt x="170974" y="4644"/>
                  </a:lnTo>
                  <a:lnTo>
                    <a:pt x="214121" y="0"/>
                  </a:lnTo>
                  <a:lnTo>
                    <a:pt x="257269" y="4644"/>
                  </a:lnTo>
                  <a:lnTo>
                    <a:pt x="297459" y="17966"/>
                  </a:lnTo>
                  <a:lnTo>
                    <a:pt x="333831" y="39045"/>
                  </a:lnTo>
                  <a:lnTo>
                    <a:pt x="365521" y="66960"/>
                  </a:lnTo>
                  <a:lnTo>
                    <a:pt x="391670" y="100793"/>
                  </a:lnTo>
                  <a:lnTo>
                    <a:pt x="411414" y="139624"/>
                  </a:lnTo>
                  <a:lnTo>
                    <a:pt x="423893" y="182533"/>
                  </a:lnTo>
                  <a:lnTo>
                    <a:pt x="428243" y="228600"/>
                  </a:lnTo>
                  <a:lnTo>
                    <a:pt x="423893" y="274666"/>
                  </a:lnTo>
                  <a:lnTo>
                    <a:pt x="411414" y="317575"/>
                  </a:lnTo>
                  <a:lnTo>
                    <a:pt x="391670" y="356406"/>
                  </a:lnTo>
                  <a:lnTo>
                    <a:pt x="365521" y="390239"/>
                  </a:lnTo>
                  <a:lnTo>
                    <a:pt x="333831" y="418154"/>
                  </a:lnTo>
                  <a:lnTo>
                    <a:pt x="297459" y="439233"/>
                  </a:lnTo>
                  <a:lnTo>
                    <a:pt x="257269" y="452555"/>
                  </a:lnTo>
                  <a:lnTo>
                    <a:pt x="214121" y="457200"/>
                  </a:lnTo>
                  <a:lnTo>
                    <a:pt x="170974" y="452555"/>
                  </a:lnTo>
                  <a:lnTo>
                    <a:pt x="130784" y="439233"/>
                  </a:lnTo>
                  <a:lnTo>
                    <a:pt x="94412" y="418154"/>
                  </a:lnTo>
                  <a:lnTo>
                    <a:pt x="62722" y="390239"/>
                  </a:lnTo>
                  <a:lnTo>
                    <a:pt x="36573" y="356406"/>
                  </a:lnTo>
                  <a:lnTo>
                    <a:pt x="16829" y="317575"/>
                  </a:lnTo>
                  <a:lnTo>
                    <a:pt x="4350" y="274666"/>
                  </a:lnTo>
                  <a:lnTo>
                    <a:pt x="0" y="228600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61" name="Oval 60">
            <a:extLst>
              <a:ext uri="{FF2B5EF4-FFF2-40B4-BE49-F238E27FC236}">
                <a16:creationId xmlns:a16="http://schemas.microsoft.com/office/drawing/2014/main" id="{6FD0AC05-D3A3-8746-8816-CD5B3B45E0B9}"/>
              </a:ext>
            </a:extLst>
          </p:cNvPr>
          <p:cNvSpPr/>
          <p:nvPr/>
        </p:nvSpPr>
        <p:spPr>
          <a:xfrm>
            <a:off x="990600" y="1447800"/>
            <a:ext cx="2336800" cy="1066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14D8718B-62AA-8247-A733-8697312DA9C6}"/>
              </a:ext>
            </a:extLst>
          </p:cNvPr>
          <p:cNvSpPr/>
          <p:nvPr/>
        </p:nvSpPr>
        <p:spPr>
          <a:xfrm>
            <a:off x="990600" y="3120136"/>
            <a:ext cx="2336800" cy="1066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3852799-16A8-3246-B32B-C14BBFD4FBDB}"/>
              </a:ext>
            </a:extLst>
          </p:cNvPr>
          <p:cNvSpPr txBox="1"/>
          <p:nvPr/>
        </p:nvSpPr>
        <p:spPr>
          <a:xfrm>
            <a:off x="1048760" y="4561639"/>
            <a:ext cx="22204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What you want</a:t>
            </a:r>
          </a:p>
        </p:txBody>
      </p:sp>
      <p:grpSp>
        <p:nvGrpSpPr>
          <p:cNvPr id="64" name="object 3">
            <a:extLst>
              <a:ext uri="{FF2B5EF4-FFF2-40B4-BE49-F238E27FC236}">
                <a16:creationId xmlns:a16="http://schemas.microsoft.com/office/drawing/2014/main" id="{8D5F6137-B934-E940-B517-713C10C1B388}"/>
              </a:ext>
            </a:extLst>
          </p:cNvPr>
          <p:cNvGrpSpPr/>
          <p:nvPr/>
        </p:nvGrpSpPr>
        <p:grpSpPr>
          <a:xfrm>
            <a:off x="6890197" y="1710372"/>
            <a:ext cx="440690" cy="469900"/>
            <a:chOff x="4134611" y="1078991"/>
            <a:chExt cx="440690" cy="469900"/>
          </a:xfrm>
        </p:grpSpPr>
        <p:sp>
          <p:nvSpPr>
            <p:cNvPr id="65" name="object 4">
              <a:extLst>
                <a:ext uri="{FF2B5EF4-FFF2-40B4-BE49-F238E27FC236}">
                  <a16:creationId xmlns:a16="http://schemas.microsoft.com/office/drawing/2014/main" id="{19D44430-9648-5D4F-A0FD-1D3676361D97}"/>
                </a:ext>
              </a:extLst>
            </p:cNvPr>
            <p:cNvSpPr/>
            <p:nvPr/>
          </p:nvSpPr>
          <p:spPr>
            <a:xfrm>
              <a:off x="4140707" y="1085087"/>
              <a:ext cx="428625" cy="457200"/>
            </a:xfrm>
            <a:custGeom>
              <a:avLst/>
              <a:gdLst/>
              <a:ahLst/>
              <a:cxnLst/>
              <a:rect l="l" t="t" r="r" b="b"/>
              <a:pathLst>
                <a:path w="428625" h="457200">
                  <a:moveTo>
                    <a:pt x="214121" y="0"/>
                  </a:moveTo>
                  <a:lnTo>
                    <a:pt x="170974" y="4644"/>
                  </a:lnTo>
                  <a:lnTo>
                    <a:pt x="130784" y="17966"/>
                  </a:lnTo>
                  <a:lnTo>
                    <a:pt x="94412" y="39045"/>
                  </a:lnTo>
                  <a:lnTo>
                    <a:pt x="62722" y="66960"/>
                  </a:lnTo>
                  <a:lnTo>
                    <a:pt x="36573" y="100793"/>
                  </a:lnTo>
                  <a:lnTo>
                    <a:pt x="16829" y="139624"/>
                  </a:lnTo>
                  <a:lnTo>
                    <a:pt x="4350" y="182533"/>
                  </a:lnTo>
                  <a:lnTo>
                    <a:pt x="0" y="228600"/>
                  </a:lnTo>
                  <a:lnTo>
                    <a:pt x="4350" y="274666"/>
                  </a:lnTo>
                  <a:lnTo>
                    <a:pt x="16829" y="317575"/>
                  </a:lnTo>
                  <a:lnTo>
                    <a:pt x="36573" y="356406"/>
                  </a:lnTo>
                  <a:lnTo>
                    <a:pt x="62722" y="390239"/>
                  </a:lnTo>
                  <a:lnTo>
                    <a:pt x="94412" y="418154"/>
                  </a:lnTo>
                  <a:lnTo>
                    <a:pt x="130784" y="439233"/>
                  </a:lnTo>
                  <a:lnTo>
                    <a:pt x="170974" y="452555"/>
                  </a:lnTo>
                  <a:lnTo>
                    <a:pt x="214121" y="457200"/>
                  </a:lnTo>
                  <a:lnTo>
                    <a:pt x="257269" y="452555"/>
                  </a:lnTo>
                  <a:lnTo>
                    <a:pt x="297459" y="439233"/>
                  </a:lnTo>
                  <a:lnTo>
                    <a:pt x="333831" y="418154"/>
                  </a:lnTo>
                  <a:lnTo>
                    <a:pt x="365521" y="390239"/>
                  </a:lnTo>
                  <a:lnTo>
                    <a:pt x="391670" y="356406"/>
                  </a:lnTo>
                  <a:lnTo>
                    <a:pt x="411414" y="317575"/>
                  </a:lnTo>
                  <a:lnTo>
                    <a:pt x="423893" y="274666"/>
                  </a:lnTo>
                  <a:lnTo>
                    <a:pt x="428243" y="228600"/>
                  </a:lnTo>
                  <a:lnTo>
                    <a:pt x="423893" y="182533"/>
                  </a:lnTo>
                  <a:lnTo>
                    <a:pt x="411414" y="139624"/>
                  </a:lnTo>
                  <a:lnTo>
                    <a:pt x="391670" y="100793"/>
                  </a:lnTo>
                  <a:lnTo>
                    <a:pt x="365521" y="66960"/>
                  </a:lnTo>
                  <a:lnTo>
                    <a:pt x="333831" y="39045"/>
                  </a:lnTo>
                  <a:lnTo>
                    <a:pt x="297459" y="17966"/>
                  </a:lnTo>
                  <a:lnTo>
                    <a:pt x="257269" y="4644"/>
                  </a:lnTo>
                  <a:lnTo>
                    <a:pt x="214121" y="0"/>
                  </a:lnTo>
                  <a:close/>
                </a:path>
              </a:pathLst>
            </a:custGeom>
            <a:solidFill>
              <a:srgbClr val="FF00FF"/>
            </a:solidFill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6" name="object 5">
              <a:extLst>
                <a:ext uri="{FF2B5EF4-FFF2-40B4-BE49-F238E27FC236}">
                  <a16:creationId xmlns:a16="http://schemas.microsoft.com/office/drawing/2014/main" id="{29314851-18F8-4D4E-988E-FDF6F3A19BD7}"/>
                </a:ext>
              </a:extLst>
            </p:cNvPr>
            <p:cNvSpPr/>
            <p:nvPr/>
          </p:nvSpPr>
          <p:spPr>
            <a:xfrm>
              <a:off x="4263897" y="1221485"/>
              <a:ext cx="182245" cy="47625"/>
            </a:xfrm>
            <a:custGeom>
              <a:avLst/>
              <a:gdLst/>
              <a:ahLst/>
              <a:cxnLst/>
              <a:rect l="l" t="t" r="r" b="b"/>
              <a:pathLst>
                <a:path w="182245" h="47625">
                  <a:moveTo>
                    <a:pt x="22351" y="0"/>
                  </a:moveTo>
                  <a:lnTo>
                    <a:pt x="13662" y="1873"/>
                  </a:lnTo>
                  <a:lnTo>
                    <a:pt x="6556" y="6984"/>
                  </a:lnTo>
                  <a:lnTo>
                    <a:pt x="1760" y="14573"/>
                  </a:lnTo>
                  <a:lnTo>
                    <a:pt x="0" y="23875"/>
                  </a:lnTo>
                  <a:lnTo>
                    <a:pt x="1760" y="33105"/>
                  </a:lnTo>
                  <a:lnTo>
                    <a:pt x="6556" y="40655"/>
                  </a:lnTo>
                  <a:lnTo>
                    <a:pt x="13662" y="45753"/>
                  </a:lnTo>
                  <a:lnTo>
                    <a:pt x="22351" y="47625"/>
                  </a:lnTo>
                  <a:lnTo>
                    <a:pt x="31021" y="45753"/>
                  </a:lnTo>
                  <a:lnTo>
                    <a:pt x="38084" y="40655"/>
                  </a:lnTo>
                  <a:lnTo>
                    <a:pt x="42836" y="33105"/>
                  </a:lnTo>
                  <a:lnTo>
                    <a:pt x="44576" y="23875"/>
                  </a:lnTo>
                  <a:lnTo>
                    <a:pt x="42836" y="14573"/>
                  </a:lnTo>
                  <a:lnTo>
                    <a:pt x="38084" y="6984"/>
                  </a:lnTo>
                  <a:lnTo>
                    <a:pt x="31021" y="1873"/>
                  </a:lnTo>
                  <a:lnTo>
                    <a:pt x="22351" y="0"/>
                  </a:lnTo>
                  <a:close/>
                </a:path>
                <a:path w="182245" h="47625">
                  <a:moveTo>
                    <a:pt x="159512" y="0"/>
                  </a:moveTo>
                  <a:lnTo>
                    <a:pt x="150842" y="1873"/>
                  </a:lnTo>
                  <a:lnTo>
                    <a:pt x="143779" y="6984"/>
                  </a:lnTo>
                  <a:lnTo>
                    <a:pt x="139027" y="14573"/>
                  </a:lnTo>
                  <a:lnTo>
                    <a:pt x="137287" y="23875"/>
                  </a:lnTo>
                  <a:lnTo>
                    <a:pt x="139027" y="33105"/>
                  </a:lnTo>
                  <a:lnTo>
                    <a:pt x="143779" y="40655"/>
                  </a:lnTo>
                  <a:lnTo>
                    <a:pt x="150842" y="45753"/>
                  </a:lnTo>
                  <a:lnTo>
                    <a:pt x="159512" y="47625"/>
                  </a:lnTo>
                  <a:lnTo>
                    <a:pt x="168201" y="45753"/>
                  </a:lnTo>
                  <a:lnTo>
                    <a:pt x="175307" y="40655"/>
                  </a:lnTo>
                  <a:lnTo>
                    <a:pt x="180103" y="33105"/>
                  </a:lnTo>
                  <a:lnTo>
                    <a:pt x="181863" y="23875"/>
                  </a:lnTo>
                  <a:lnTo>
                    <a:pt x="180103" y="14573"/>
                  </a:lnTo>
                  <a:lnTo>
                    <a:pt x="175307" y="6984"/>
                  </a:lnTo>
                  <a:lnTo>
                    <a:pt x="168201" y="1873"/>
                  </a:lnTo>
                  <a:lnTo>
                    <a:pt x="159512" y="0"/>
                  </a:lnTo>
                  <a:close/>
                </a:path>
              </a:pathLst>
            </a:custGeom>
            <a:solidFill>
              <a:srgbClr val="CD00CD"/>
            </a:solidFill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7" name="object 6">
              <a:extLst>
                <a:ext uri="{FF2B5EF4-FFF2-40B4-BE49-F238E27FC236}">
                  <a16:creationId xmlns:a16="http://schemas.microsoft.com/office/drawing/2014/main" id="{FF648875-83D5-F14A-8052-732F37C52EC1}"/>
                </a:ext>
              </a:extLst>
            </p:cNvPr>
            <p:cNvSpPr/>
            <p:nvPr/>
          </p:nvSpPr>
          <p:spPr>
            <a:xfrm>
              <a:off x="4140707" y="1085087"/>
              <a:ext cx="428625" cy="457200"/>
            </a:xfrm>
            <a:custGeom>
              <a:avLst/>
              <a:gdLst/>
              <a:ahLst/>
              <a:cxnLst/>
              <a:rect l="l" t="t" r="r" b="b"/>
              <a:pathLst>
                <a:path w="428625" h="457200">
                  <a:moveTo>
                    <a:pt x="123189" y="160274"/>
                  </a:moveTo>
                  <a:lnTo>
                    <a:pt x="124950" y="150971"/>
                  </a:lnTo>
                  <a:lnTo>
                    <a:pt x="129746" y="143382"/>
                  </a:lnTo>
                  <a:lnTo>
                    <a:pt x="136852" y="138271"/>
                  </a:lnTo>
                  <a:lnTo>
                    <a:pt x="145541" y="136398"/>
                  </a:lnTo>
                  <a:lnTo>
                    <a:pt x="154211" y="138271"/>
                  </a:lnTo>
                  <a:lnTo>
                    <a:pt x="161274" y="143382"/>
                  </a:lnTo>
                  <a:lnTo>
                    <a:pt x="166026" y="150971"/>
                  </a:lnTo>
                  <a:lnTo>
                    <a:pt x="167766" y="160274"/>
                  </a:lnTo>
                  <a:lnTo>
                    <a:pt x="166026" y="169503"/>
                  </a:lnTo>
                  <a:lnTo>
                    <a:pt x="161274" y="177053"/>
                  </a:lnTo>
                  <a:lnTo>
                    <a:pt x="154211" y="182151"/>
                  </a:lnTo>
                  <a:lnTo>
                    <a:pt x="145541" y="184023"/>
                  </a:lnTo>
                  <a:lnTo>
                    <a:pt x="136852" y="182151"/>
                  </a:lnTo>
                  <a:lnTo>
                    <a:pt x="129746" y="177053"/>
                  </a:lnTo>
                  <a:lnTo>
                    <a:pt x="124950" y="169503"/>
                  </a:lnTo>
                  <a:lnTo>
                    <a:pt x="123189" y="160274"/>
                  </a:lnTo>
                  <a:close/>
                </a:path>
                <a:path w="428625" h="457200">
                  <a:moveTo>
                    <a:pt x="260476" y="160274"/>
                  </a:moveTo>
                  <a:lnTo>
                    <a:pt x="262217" y="150971"/>
                  </a:lnTo>
                  <a:lnTo>
                    <a:pt x="266969" y="143382"/>
                  </a:lnTo>
                  <a:lnTo>
                    <a:pt x="274032" y="138271"/>
                  </a:lnTo>
                  <a:lnTo>
                    <a:pt x="282701" y="136398"/>
                  </a:lnTo>
                  <a:lnTo>
                    <a:pt x="291391" y="138271"/>
                  </a:lnTo>
                  <a:lnTo>
                    <a:pt x="298497" y="143382"/>
                  </a:lnTo>
                  <a:lnTo>
                    <a:pt x="303293" y="150971"/>
                  </a:lnTo>
                  <a:lnTo>
                    <a:pt x="305053" y="160274"/>
                  </a:lnTo>
                  <a:lnTo>
                    <a:pt x="303293" y="169503"/>
                  </a:lnTo>
                  <a:lnTo>
                    <a:pt x="298497" y="177053"/>
                  </a:lnTo>
                  <a:lnTo>
                    <a:pt x="291391" y="182151"/>
                  </a:lnTo>
                  <a:lnTo>
                    <a:pt x="282701" y="184023"/>
                  </a:lnTo>
                  <a:lnTo>
                    <a:pt x="274032" y="182151"/>
                  </a:lnTo>
                  <a:lnTo>
                    <a:pt x="266969" y="177053"/>
                  </a:lnTo>
                  <a:lnTo>
                    <a:pt x="262217" y="169503"/>
                  </a:lnTo>
                  <a:lnTo>
                    <a:pt x="260476" y="160274"/>
                  </a:lnTo>
                  <a:close/>
                </a:path>
                <a:path w="428625" h="457200">
                  <a:moveTo>
                    <a:pt x="98043" y="328295"/>
                  </a:moveTo>
                  <a:lnTo>
                    <a:pt x="144448" y="355544"/>
                  </a:lnTo>
                  <a:lnTo>
                    <a:pt x="190847" y="369168"/>
                  </a:lnTo>
                  <a:lnTo>
                    <a:pt x="237233" y="369168"/>
                  </a:lnTo>
                  <a:lnTo>
                    <a:pt x="283602" y="355544"/>
                  </a:lnTo>
                  <a:lnTo>
                    <a:pt x="329945" y="328295"/>
                  </a:lnTo>
                </a:path>
                <a:path w="428625" h="457200">
                  <a:moveTo>
                    <a:pt x="0" y="228600"/>
                  </a:moveTo>
                  <a:lnTo>
                    <a:pt x="4350" y="182533"/>
                  </a:lnTo>
                  <a:lnTo>
                    <a:pt x="16829" y="139624"/>
                  </a:lnTo>
                  <a:lnTo>
                    <a:pt x="36573" y="100793"/>
                  </a:lnTo>
                  <a:lnTo>
                    <a:pt x="62722" y="66960"/>
                  </a:lnTo>
                  <a:lnTo>
                    <a:pt x="94412" y="39045"/>
                  </a:lnTo>
                  <a:lnTo>
                    <a:pt x="130784" y="17966"/>
                  </a:lnTo>
                  <a:lnTo>
                    <a:pt x="170974" y="4644"/>
                  </a:lnTo>
                  <a:lnTo>
                    <a:pt x="214121" y="0"/>
                  </a:lnTo>
                  <a:lnTo>
                    <a:pt x="257269" y="4644"/>
                  </a:lnTo>
                  <a:lnTo>
                    <a:pt x="297459" y="17966"/>
                  </a:lnTo>
                  <a:lnTo>
                    <a:pt x="333831" y="39045"/>
                  </a:lnTo>
                  <a:lnTo>
                    <a:pt x="365521" y="66960"/>
                  </a:lnTo>
                  <a:lnTo>
                    <a:pt x="391670" y="100793"/>
                  </a:lnTo>
                  <a:lnTo>
                    <a:pt x="411414" y="139624"/>
                  </a:lnTo>
                  <a:lnTo>
                    <a:pt x="423893" y="182533"/>
                  </a:lnTo>
                  <a:lnTo>
                    <a:pt x="428243" y="228600"/>
                  </a:lnTo>
                  <a:lnTo>
                    <a:pt x="423893" y="274666"/>
                  </a:lnTo>
                  <a:lnTo>
                    <a:pt x="411414" y="317575"/>
                  </a:lnTo>
                  <a:lnTo>
                    <a:pt x="391670" y="356406"/>
                  </a:lnTo>
                  <a:lnTo>
                    <a:pt x="365521" y="390239"/>
                  </a:lnTo>
                  <a:lnTo>
                    <a:pt x="333831" y="418154"/>
                  </a:lnTo>
                  <a:lnTo>
                    <a:pt x="297459" y="439233"/>
                  </a:lnTo>
                  <a:lnTo>
                    <a:pt x="257269" y="452555"/>
                  </a:lnTo>
                  <a:lnTo>
                    <a:pt x="214121" y="457200"/>
                  </a:lnTo>
                  <a:lnTo>
                    <a:pt x="170974" y="452555"/>
                  </a:lnTo>
                  <a:lnTo>
                    <a:pt x="130784" y="439233"/>
                  </a:lnTo>
                  <a:lnTo>
                    <a:pt x="94412" y="418154"/>
                  </a:lnTo>
                  <a:lnTo>
                    <a:pt x="62722" y="390239"/>
                  </a:lnTo>
                  <a:lnTo>
                    <a:pt x="36573" y="356406"/>
                  </a:lnTo>
                  <a:lnTo>
                    <a:pt x="16829" y="317575"/>
                  </a:lnTo>
                  <a:lnTo>
                    <a:pt x="4350" y="274666"/>
                  </a:lnTo>
                  <a:lnTo>
                    <a:pt x="0" y="228600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68" name="object 7">
            <a:extLst>
              <a:ext uri="{FF2B5EF4-FFF2-40B4-BE49-F238E27FC236}">
                <a16:creationId xmlns:a16="http://schemas.microsoft.com/office/drawing/2014/main" id="{A6670C7E-FA7F-AD44-B698-95B5FE93EFE9}"/>
              </a:ext>
            </a:extLst>
          </p:cNvPr>
          <p:cNvGrpSpPr/>
          <p:nvPr/>
        </p:nvGrpSpPr>
        <p:grpSpPr>
          <a:xfrm>
            <a:off x="6248907" y="1745805"/>
            <a:ext cx="440690" cy="469900"/>
            <a:chOff x="2406395" y="1068324"/>
            <a:chExt cx="440690" cy="469900"/>
          </a:xfrm>
        </p:grpSpPr>
        <p:sp>
          <p:nvSpPr>
            <p:cNvPr id="69" name="object 8">
              <a:extLst>
                <a:ext uri="{FF2B5EF4-FFF2-40B4-BE49-F238E27FC236}">
                  <a16:creationId xmlns:a16="http://schemas.microsoft.com/office/drawing/2014/main" id="{4133B554-EB4C-8049-811D-4692BCBA419C}"/>
                </a:ext>
              </a:extLst>
            </p:cNvPr>
            <p:cNvSpPr/>
            <p:nvPr/>
          </p:nvSpPr>
          <p:spPr>
            <a:xfrm>
              <a:off x="2412491" y="1074420"/>
              <a:ext cx="428625" cy="457200"/>
            </a:xfrm>
            <a:custGeom>
              <a:avLst/>
              <a:gdLst/>
              <a:ahLst/>
              <a:cxnLst/>
              <a:rect l="l" t="t" r="r" b="b"/>
              <a:pathLst>
                <a:path w="428625" h="457200">
                  <a:moveTo>
                    <a:pt x="214121" y="0"/>
                  </a:moveTo>
                  <a:lnTo>
                    <a:pt x="170974" y="4644"/>
                  </a:lnTo>
                  <a:lnTo>
                    <a:pt x="130784" y="17966"/>
                  </a:lnTo>
                  <a:lnTo>
                    <a:pt x="94412" y="39045"/>
                  </a:lnTo>
                  <a:lnTo>
                    <a:pt x="62722" y="66960"/>
                  </a:lnTo>
                  <a:lnTo>
                    <a:pt x="36573" y="100793"/>
                  </a:lnTo>
                  <a:lnTo>
                    <a:pt x="16829" y="139624"/>
                  </a:lnTo>
                  <a:lnTo>
                    <a:pt x="4350" y="182533"/>
                  </a:lnTo>
                  <a:lnTo>
                    <a:pt x="0" y="228600"/>
                  </a:lnTo>
                  <a:lnTo>
                    <a:pt x="4350" y="274666"/>
                  </a:lnTo>
                  <a:lnTo>
                    <a:pt x="16829" y="317575"/>
                  </a:lnTo>
                  <a:lnTo>
                    <a:pt x="36573" y="356406"/>
                  </a:lnTo>
                  <a:lnTo>
                    <a:pt x="62722" y="390239"/>
                  </a:lnTo>
                  <a:lnTo>
                    <a:pt x="94412" y="418154"/>
                  </a:lnTo>
                  <a:lnTo>
                    <a:pt x="130784" y="439233"/>
                  </a:lnTo>
                  <a:lnTo>
                    <a:pt x="170974" y="452555"/>
                  </a:lnTo>
                  <a:lnTo>
                    <a:pt x="214121" y="457200"/>
                  </a:lnTo>
                  <a:lnTo>
                    <a:pt x="257269" y="452555"/>
                  </a:lnTo>
                  <a:lnTo>
                    <a:pt x="297459" y="439233"/>
                  </a:lnTo>
                  <a:lnTo>
                    <a:pt x="333831" y="418154"/>
                  </a:lnTo>
                  <a:lnTo>
                    <a:pt x="365521" y="390239"/>
                  </a:lnTo>
                  <a:lnTo>
                    <a:pt x="391670" y="356406"/>
                  </a:lnTo>
                  <a:lnTo>
                    <a:pt x="411414" y="317575"/>
                  </a:lnTo>
                  <a:lnTo>
                    <a:pt x="423893" y="274666"/>
                  </a:lnTo>
                  <a:lnTo>
                    <a:pt x="428244" y="228600"/>
                  </a:lnTo>
                  <a:lnTo>
                    <a:pt x="423893" y="182533"/>
                  </a:lnTo>
                  <a:lnTo>
                    <a:pt x="411414" y="139624"/>
                  </a:lnTo>
                  <a:lnTo>
                    <a:pt x="391670" y="100793"/>
                  </a:lnTo>
                  <a:lnTo>
                    <a:pt x="365521" y="66960"/>
                  </a:lnTo>
                  <a:lnTo>
                    <a:pt x="333831" y="39045"/>
                  </a:lnTo>
                  <a:lnTo>
                    <a:pt x="297459" y="17966"/>
                  </a:lnTo>
                  <a:lnTo>
                    <a:pt x="257269" y="4644"/>
                  </a:lnTo>
                  <a:lnTo>
                    <a:pt x="214121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0" name="object 9">
              <a:extLst>
                <a:ext uri="{FF2B5EF4-FFF2-40B4-BE49-F238E27FC236}">
                  <a16:creationId xmlns:a16="http://schemas.microsoft.com/office/drawing/2014/main" id="{A3C2437F-5C3D-884E-A727-BE3B941B5367}"/>
                </a:ext>
              </a:extLst>
            </p:cNvPr>
            <p:cNvSpPr/>
            <p:nvPr/>
          </p:nvSpPr>
          <p:spPr>
            <a:xfrm>
              <a:off x="2535681" y="1210818"/>
              <a:ext cx="182245" cy="47625"/>
            </a:xfrm>
            <a:custGeom>
              <a:avLst/>
              <a:gdLst/>
              <a:ahLst/>
              <a:cxnLst/>
              <a:rect l="l" t="t" r="r" b="b"/>
              <a:pathLst>
                <a:path w="182244" h="47625">
                  <a:moveTo>
                    <a:pt x="22351" y="0"/>
                  </a:moveTo>
                  <a:lnTo>
                    <a:pt x="13662" y="1873"/>
                  </a:lnTo>
                  <a:lnTo>
                    <a:pt x="6556" y="6985"/>
                  </a:lnTo>
                  <a:lnTo>
                    <a:pt x="1760" y="14573"/>
                  </a:lnTo>
                  <a:lnTo>
                    <a:pt x="0" y="23876"/>
                  </a:lnTo>
                  <a:lnTo>
                    <a:pt x="1760" y="33105"/>
                  </a:lnTo>
                  <a:lnTo>
                    <a:pt x="6556" y="40655"/>
                  </a:lnTo>
                  <a:lnTo>
                    <a:pt x="13662" y="45753"/>
                  </a:lnTo>
                  <a:lnTo>
                    <a:pt x="22351" y="47625"/>
                  </a:lnTo>
                  <a:lnTo>
                    <a:pt x="31021" y="45753"/>
                  </a:lnTo>
                  <a:lnTo>
                    <a:pt x="38084" y="40655"/>
                  </a:lnTo>
                  <a:lnTo>
                    <a:pt x="42836" y="33105"/>
                  </a:lnTo>
                  <a:lnTo>
                    <a:pt x="44576" y="23876"/>
                  </a:lnTo>
                  <a:lnTo>
                    <a:pt x="42836" y="14573"/>
                  </a:lnTo>
                  <a:lnTo>
                    <a:pt x="38084" y="6985"/>
                  </a:lnTo>
                  <a:lnTo>
                    <a:pt x="31021" y="1873"/>
                  </a:lnTo>
                  <a:lnTo>
                    <a:pt x="22351" y="0"/>
                  </a:lnTo>
                  <a:close/>
                </a:path>
                <a:path w="182244" h="47625">
                  <a:moveTo>
                    <a:pt x="159512" y="0"/>
                  </a:moveTo>
                  <a:lnTo>
                    <a:pt x="150842" y="1873"/>
                  </a:lnTo>
                  <a:lnTo>
                    <a:pt x="143779" y="6985"/>
                  </a:lnTo>
                  <a:lnTo>
                    <a:pt x="139027" y="14573"/>
                  </a:lnTo>
                  <a:lnTo>
                    <a:pt x="137287" y="23876"/>
                  </a:lnTo>
                  <a:lnTo>
                    <a:pt x="139027" y="33105"/>
                  </a:lnTo>
                  <a:lnTo>
                    <a:pt x="143779" y="40655"/>
                  </a:lnTo>
                  <a:lnTo>
                    <a:pt x="150842" y="45753"/>
                  </a:lnTo>
                  <a:lnTo>
                    <a:pt x="159512" y="47625"/>
                  </a:lnTo>
                  <a:lnTo>
                    <a:pt x="168201" y="45753"/>
                  </a:lnTo>
                  <a:lnTo>
                    <a:pt x="175307" y="40655"/>
                  </a:lnTo>
                  <a:lnTo>
                    <a:pt x="180103" y="33105"/>
                  </a:lnTo>
                  <a:lnTo>
                    <a:pt x="181863" y="23876"/>
                  </a:lnTo>
                  <a:lnTo>
                    <a:pt x="180103" y="14573"/>
                  </a:lnTo>
                  <a:lnTo>
                    <a:pt x="175307" y="6985"/>
                  </a:lnTo>
                  <a:lnTo>
                    <a:pt x="168201" y="1873"/>
                  </a:lnTo>
                  <a:lnTo>
                    <a:pt x="159512" y="0"/>
                  </a:lnTo>
                  <a:close/>
                </a:path>
              </a:pathLst>
            </a:custGeom>
            <a:solidFill>
              <a:srgbClr val="008DC1"/>
            </a:solidFill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1" name="object 10">
              <a:extLst>
                <a:ext uri="{FF2B5EF4-FFF2-40B4-BE49-F238E27FC236}">
                  <a16:creationId xmlns:a16="http://schemas.microsoft.com/office/drawing/2014/main" id="{7977D884-B7BD-324D-9F01-CBD9EE734FF0}"/>
                </a:ext>
              </a:extLst>
            </p:cNvPr>
            <p:cNvSpPr/>
            <p:nvPr/>
          </p:nvSpPr>
          <p:spPr>
            <a:xfrm>
              <a:off x="2412491" y="1074420"/>
              <a:ext cx="428625" cy="457200"/>
            </a:xfrm>
            <a:custGeom>
              <a:avLst/>
              <a:gdLst/>
              <a:ahLst/>
              <a:cxnLst/>
              <a:rect l="l" t="t" r="r" b="b"/>
              <a:pathLst>
                <a:path w="428625" h="457200">
                  <a:moveTo>
                    <a:pt x="123189" y="160274"/>
                  </a:moveTo>
                  <a:lnTo>
                    <a:pt x="124950" y="150971"/>
                  </a:lnTo>
                  <a:lnTo>
                    <a:pt x="129746" y="143382"/>
                  </a:lnTo>
                  <a:lnTo>
                    <a:pt x="136852" y="138271"/>
                  </a:lnTo>
                  <a:lnTo>
                    <a:pt x="145541" y="136397"/>
                  </a:lnTo>
                  <a:lnTo>
                    <a:pt x="154211" y="138271"/>
                  </a:lnTo>
                  <a:lnTo>
                    <a:pt x="161274" y="143382"/>
                  </a:lnTo>
                  <a:lnTo>
                    <a:pt x="166026" y="150971"/>
                  </a:lnTo>
                  <a:lnTo>
                    <a:pt x="167766" y="160274"/>
                  </a:lnTo>
                  <a:lnTo>
                    <a:pt x="166026" y="169503"/>
                  </a:lnTo>
                  <a:lnTo>
                    <a:pt x="161274" y="177053"/>
                  </a:lnTo>
                  <a:lnTo>
                    <a:pt x="154211" y="182151"/>
                  </a:lnTo>
                  <a:lnTo>
                    <a:pt x="145541" y="184022"/>
                  </a:lnTo>
                  <a:lnTo>
                    <a:pt x="136852" y="182151"/>
                  </a:lnTo>
                  <a:lnTo>
                    <a:pt x="129746" y="177053"/>
                  </a:lnTo>
                  <a:lnTo>
                    <a:pt x="124950" y="169503"/>
                  </a:lnTo>
                  <a:lnTo>
                    <a:pt x="123189" y="160274"/>
                  </a:lnTo>
                  <a:close/>
                </a:path>
                <a:path w="428625" h="457200">
                  <a:moveTo>
                    <a:pt x="260476" y="160274"/>
                  </a:moveTo>
                  <a:lnTo>
                    <a:pt x="262217" y="150971"/>
                  </a:lnTo>
                  <a:lnTo>
                    <a:pt x="266969" y="143382"/>
                  </a:lnTo>
                  <a:lnTo>
                    <a:pt x="274032" y="138271"/>
                  </a:lnTo>
                  <a:lnTo>
                    <a:pt x="282701" y="136397"/>
                  </a:lnTo>
                  <a:lnTo>
                    <a:pt x="291391" y="138271"/>
                  </a:lnTo>
                  <a:lnTo>
                    <a:pt x="298497" y="143382"/>
                  </a:lnTo>
                  <a:lnTo>
                    <a:pt x="303293" y="150971"/>
                  </a:lnTo>
                  <a:lnTo>
                    <a:pt x="305053" y="160274"/>
                  </a:lnTo>
                  <a:lnTo>
                    <a:pt x="303293" y="169503"/>
                  </a:lnTo>
                  <a:lnTo>
                    <a:pt x="298497" y="177053"/>
                  </a:lnTo>
                  <a:lnTo>
                    <a:pt x="291391" y="182151"/>
                  </a:lnTo>
                  <a:lnTo>
                    <a:pt x="282701" y="184022"/>
                  </a:lnTo>
                  <a:lnTo>
                    <a:pt x="274032" y="182151"/>
                  </a:lnTo>
                  <a:lnTo>
                    <a:pt x="266969" y="177053"/>
                  </a:lnTo>
                  <a:lnTo>
                    <a:pt x="262217" y="169503"/>
                  </a:lnTo>
                  <a:lnTo>
                    <a:pt x="260476" y="160274"/>
                  </a:lnTo>
                  <a:close/>
                </a:path>
                <a:path w="428625" h="457200">
                  <a:moveTo>
                    <a:pt x="98043" y="328294"/>
                  </a:moveTo>
                  <a:lnTo>
                    <a:pt x="144448" y="355544"/>
                  </a:lnTo>
                  <a:lnTo>
                    <a:pt x="190847" y="369168"/>
                  </a:lnTo>
                  <a:lnTo>
                    <a:pt x="237233" y="369168"/>
                  </a:lnTo>
                  <a:lnTo>
                    <a:pt x="283602" y="355544"/>
                  </a:lnTo>
                  <a:lnTo>
                    <a:pt x="329945" y="328294"/>
                  </a:lnTo>
                </a:path>
                <a:path w="428625" h="457200">
                  <a:moveTo>
                    <a:pt x="0" y="228600"/>
                  </a:moveTo>
                  <a:lnTo>
                    <a:pt x="4350" y="182533"/>
                  </a:lnTo>
                  <a:lnTo>
                    <a:pt x="16829" y="139624"/>
                  </a:lnTo>
                  <a:lnTo>
                    <a:pt x="36573" y="100793"/>
                  </a:lnTo>
                  <a:lnTo>
                    <a:pt x="62722" y="66960"/>
                  </a:lnTo>
                  <a:lnTo>
                    <a:pt x="94412" y="39045"/>
                  </a:lnTo>
                  <a:lnTo>
                    <a:pt x="130784" y="17966"/>
                  </a:lnTo>
                  <a:lnTo>
                    <a:pt x="170974" y="4644"/>
                  </a:lnTo>
                  <a:lnTo>
                    <a:pt x="214121" y="0"/>
                  </a:lnTo>
                  <a:lnTo>
                    <a:pt x="257269" y="4644"/>
                  </a:lnTo>
                  <a:lnTo>
                    <a:pt x="297459" y="17966"/>
                  </a:lnTo>
                  <a:lnTo>
                    <a:pt x="333831" y="39045"/>
                  </a:lnTo>
                  <a:lnTo>
                    <a:pt x="365521" y="66960"/>
                  </a:lnTo>
                  <a:lnTo>
                    <a:pt x="391670" y="100793"/>
                  </a:lnTo>
                  <a:lnTo>
                    <a:pt x="411414" y="139624"/>
                  </a:lnTo>
                  <a:lnTo>
                    <a:pt x="423893" y="182533"/>
                  </a:lnTo>
                  <a:lnTo>
                    <a:pt x="428244" y="228600"/>
                  </a:lnTo>
                  <a:lnTo>
                    <a:pt x="423893" y="274666"/>
                  </a:lnTo>
                  <a:lnTo>
                    <a:pt x="411414" y="317575"/>
                  </a:lnTo>
                  <a:lnTo>
                    <a:pt x="391670" y="356406"/>
                  </a:lnTo>
                  <a:lnTo>
                    <a:pt x="365521" y="390239"/>
                  </a:lnTo>
                  <a:lnTo>
                    <a:pt x="333831" y="418154"/>
                  </a:lnTo>
                  <a:lnTo>
                    <a:pt x="297459" y="439233"/>
                  </a:lnTo>
                  <a:lnTo>
                    <a:pt x="257269" y="452555"/>
                  </a:lnTo>
                  <a:lnTo>
                    <a:pt x="214121" y="457200"/>
                  </a:lnTo>
                  <a:lnTo>
                    <a:pt x="170974" y="452555"/>
                  </a:lnTo>
                  <a:lnTo>
                    <a:pt x="130784" y="439233"/>
                  </a:lnTo>
                  <a:lnTo>
                    <a:pt x="94412" y="418154"/>
                  </a:lnTo>
                  <a:lnTo>
                    <a:pt x="62722" y="390239"/>
                  </a:lnTo>
                  <a:lnTo>
                    <a:pt x="36573" y="356406"/>
                  </a:lnTo>
                  <a:lnTo>
                    <a:pt x="16829" y="317575"/>
                  </a:lnTo>
                  <a:lnTo>
                    <a:pt x="4350" y="274666"/>
                  </a:lnTo>
                  <a:lnTo>
                    <a:pt x="0" y="228600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72" name="object 7">
            <a:extLst>
              <a:ext uri="{FF2B5EF4-FFF2-40B4-BE49-F238E27FC236}">
                <a16:creationId xmlns:a16="http://schemas.microsoft.com/office/drawing/2014/main" id="{3B35D043-5722-1C4D-9BED-803569796000}"/>
              </a:ext>
            </a:extLst>
          </p:cNvPr>
          <p:cNvGrpSpPr/>
          <p:nvPr/>
        </p:nvGrpSpPr>
        <p:grpSpPr>
          <a:xfrm>
            <a:off x="5636514" y="1739709"/>
            <a:ext cx="440690" cy="469900"/>
            <a:chOff x="2406395" y="1068324"/>
            <a:chExt cx="440690" cy="469900"/>
          </a:xfrm>
        </p:grpSpPr>
        <p:sp>
          <p:nvSpPr>
            <p:cNvPr id="73" name="object 8">
              <a:extLst>
                <a:ext uri="{FF2B5EF4-FFF2-40B4-BE49-F238E27FC236}">
                  <a16:creationId xmlns:a16="http://schemas.microsoft.com/office/drawing/2014/main" id="{09E7EA21-8EEC-BF49-8A25-899C362A20C6}"/>
                </a:ext>
              </a:extLst>
            </p:cNvPr>
            <p:cNvSpPr/>
            <p:nvPr/>
          </p:nvSpPr>
          <p:spPr>
            <a:xfrm>
              <a:off x="2412491" y="1074420"/>
              <a:ext cx="428625" cy="457200"/>
            </a:xfrm>
            <a:custGeom>
              <a:avLst/>
              <a:gdLst/>
              <a:ahLst/>
              <a:cxnLst/>
              <a:rect l="l" t="t" r="r" b="b"/>
              <a:pathLst>
                <a:path w="428625" h="457200">
                  <a:moveTo>
                    <a:pt x="214121" y="0"/>
                  </a:moveTo>
                  <a:lnTo>
                    <a:pt x="170974" y="4644"/>
                  </a:lnTo>
                  <a:lnTo>
                    <a:pt x="130784" y="17966"/>
                  </a:lnTo>
                  <a:lnTo>
                    <a:pt x="94412" y="39045"/>
                  </a:lnTo>
                  <a:lnTo>
                    <a:pt x="62722" y="66960"/>
                  </a:lnTo>
                  <a:lnTo>
                    <a:pt x="36573" y="100793"/>
                  </a:lnTo>
                  <a:lnTo>
                    <a:pt x="16829" y="139624"/>
                  </a:lnTo>
                  <a:lnTo>
                    <a:pt x="4350" y="182533"/>
                  </a:lnTo>
                  <a:lnTo>
                    <a:pt x="0" y="228600"/>
                  </a:lnTo>
                  <a:lnTo>
                    <a:pt x="4350" y="274666"/>
                  </a:lnTo>
                  <a:lnTo>
                    <a:pt x="16829" y="317575"/>
                  </a:lnTo>
                  <a:lnTo>
                    <a:pt x="36573" y="356406"/>
                  </a:lnTo>
                  <a:lnTo>
                    <a:pt x="62722" y="390239"/>
                  </a:lnTo>
                  <a:lnTo>
                    <a:pt x="94412" y="418154"/>
                  </a:lnTo>
                  <a:lnTo>
                    <a:pt x="130784" y="439233"/>
                  </a:lnTo>
                  <a:lnTo>
                    <a:pt x="170974" y="452555"/>
                  </a:lnTo>
                  <a:lnTo>
                    <a:pt x="214121" y="457200"/>
                  </a:lnTo>
                  <a:lnTo>
                    <a:pt x="257269" y="452555"/>
                  </a:lnTo>
                  <a:lnTo>
                    <a:pt x="297459" y="439233"/>
                  </a:lnTo>
                  <a:lnTo>
                    <a:pt x="333831" y="418154"/>
                  </a:lnTo>
                  <a:lnTo>
                    <a:pt x="365521" y="390239"/>
                  </a:lnTo>
                  <a:lnTo>
                    <a:pt x="391670" y="356406"/>
                  </a:lnTo>
                  <a:lnTo>
                    <a:pt x="411414" y="317575"/>
                  </a:lnTo>
                  <a:lnTo>
                    <a:pt x="423893" y="274666"/>
                  </a:lnTo>
                  <a:lnTo>
                    <a:pt x="428244" y="228600"/>
                  </a:lnTo>
                  <a:lnTo>
                    <a:pt x="423893" y="182533"/>
                  </a:lnTo>
                  <a:lnTo>
                    <a:pt x="411414" y="139624"/>
                  </a:lnTo>
                  <a:lnTo>
                    <a:pt x="391670" y="100793"/>
                  </a:lnTo>
                  <a:lnTo>
                    <a:pt x="365521" y="66960"/>
                  </a:lnTo>
                  <a:lnTo>
                    <a:pt x="333831" y="39045"/>
                  </a:lnTo>
                  <a:lnTo>
                    <a:pt x="297459" y="17966"/>
                  </a:lnTo>
                  <a:lnTo>
                    <a:pt x="257269" y="4644"/>
                  </a:lnTo>
                  <a:lnTo>
                    <a:pt x="214121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4" name="object 9">
              <a:extLst>
                <a:ext uri="{FF2B5EF4-FFF2-40B4-BE49-F238E27FC236}">
                  <a16:creationId xmlns:a16="http://schemas.microsoft.com/office/drawing/2014/main" id="{7B2D72B5-A7A3-424E-A361-4C00661598C4}"/>
                </a:ext>
              </a:extLst>
            </p:cNvPr>
            <p:cNvSpPr/>
            <p:nvPr/>
          </p:nvSpPr>
          <p:spPr>
            <a:xfrm>
              <a:off x="2535681" y="1210818"/>
              <a:ext cx="182245" cy="47625"/>
            </a:xfrm>
            <a:custGeom>
              <a:avLst/>
              <a:gdLst/>
              <a:ahLst/>
              <a:cxnLst/>
              <a:rect l="l" t="t" r="r" b="b"/>
              <a:pathLst>
                <a:path w="182244" h="47625">
                  <a:moveTo>
                    <a:pt x="22351" y="0"/>
                  </a:moveTo>
                  <a:lnTo>
                    <a:pt x="13662" y="1873"/>
                  </a:lnTo>
                  <a:lnTo>
                    <a:pt x="6556" y="6985"/>
                  </a:lnTo>
                  <a:lnTo>
                    <a:pt x="1760" y="14573"/>
                  </a:lnTo>
                  <a:lnTo>
                    <a:pt x="0" y="23876"/>
                  </a:lnTo>
                  <a:lnTo>
                    <a:pt x="1760" y="33105"/>
                  </a:lnTo>
                  <a:lnTo>
                    <a:pt x="6556" y="40655"/>
                  </a:lnTo>
                  <a:lnTo>
                    <a:pt x="13662" y="45753"/>
                  </a:lnTo>
                  <a:lnTo>
                    <a:pt x="22351" y="47625"/>
                  </a:lnTo>
                  <a:lnTo>
                    <a:pt x="31021" y="45753"/>
                  </a:lnTo>
                  <a:lnTo>
                    <a:pt x="38084" y="40655"/>
                  </a:lnTo>
                  <a:lnTo>
                    <a:pt x="42836" y="33105"/>
                  </a:lnTo>
                  <a:lnTo>
                    <a:pt x="44576" y="23876"/>
                  </a:lnTo>
                  <a:lnTo>
                    <a:pt x="42836" y="14573"/>
                  </a:lnTo>
                  <a:lnTo>
                    <a:pt x="38084" y="6985"/>
                  </a:lnTo>
                  <a:lnTo>
                    <a:pt x="31021" y="1873"/>
                  </a:lnTo>
                  <a:lnTo>
                    <a:pt x="22351" y="0"/>
                  </a:lnTo>
                  <a:close/>
                </a:path>
                <a:path w="182244" h="47625">
                  <a:moveTo>
                    <a:pt x="159512" y="0"/>
                  </a:moveTo>
                  <a:lnTo>
                    <a:pt x="150842" y="1873"/>
                  </a:lnTo>
                  <a:lnTo>
                    <a:pt x="143779" y="6985"/>
                  </a:lnTo>
                  <a:lnTo>
                    <a:pt x="139027" y="14573"/>
                  </a:lnTo>
                  <a:lnTo>
                    <a:pt x="137287" y="23876"/>
                  </a:lnTo>
                  <a:lnTo>
                    <a:pt x="139027" y="33105"/>
                  </a:lnTo>
                  <a:lnTo>
                    <a:pt x="143779" y="40655"/>
                  </a:lnTo>
                  <a:lnTo>
                    <a:pt x="150842" y="45753"/>
                  </a:lnTo>
                  <a:lnTo>
                    <a:pt x="159512" y="47625"/>
                  </a:lnTo>
                  <a:lnTo>
                    <a:pt x="168201" y="45753"/>
                  </a:lnTo>
                  <a:lnTo>
                    <a:pt x="175307" y="40655"/>
                  </a:lnTo>
                  <a:lnTo>
                    <a:pt x="180103" y="33105"/>
                  </a:lnTo>
                  <a:lnTo>
                    <a:pt x="181863" y="23876"/>
                  </a:lnTo>
                  <a:lnTo>
                    <a:pt x="180103" y="14573"/>
                  </a:lnTo>
                  <a:lnTo>
                    <a:pt x="175307" y="6985"/>
                  </a:lnTo>
                  <a:lnTo>
                    <a:pt x="168201" y="1873"/>
                  </a:lnTo>
                  <a:lnTo>
                    <a:pt x="159512" y="0"/>
                  </a:lnTo>
                  <a:close/>
                </a:path>
              </a:pathLst>
            </a:custGeom>
            <a:solidFill>
              <a:srgbClr val="008DC1"/>
            </a:solidFill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5" name="object 10">
              <a:extLst>
                <a:ext uri="{FF2B5EF4-FFF2-40B4-BE49-F238E27FC236}">
                  <a16:creationId xmlns:a16="http://schemas.microsoft.com/office/drawing/2014/main" id="{E8B1DDFB-D883-8849-919E-44D95A082661}"/>
                </a:ext>
              </a:extLst>
            </p:cNvPr>
            <p:cNvSpPr/>
            <p:nvPr/>
          </p:nvSpPr>
          <p:spPr>
            <a:xfrm>
              <a:off x="2412491" y="1074420"/>
              <a:ext cx="428625" cy="457200"/>
            </a:xfrm>
            <a:custGeom>
              <a:avLst/>
              <a:gdLst/>
              <a:ahLst/>
              <a:cxnLst/>
              <a:rect l="l" t="t" r="r" b="b"/>
              <a:pathLst>
                <a:path w="428625" h="457200">
                  <a:moveTo>
                    <a:pt x="123189" y="160274"/>
                  </a:moveTo>
                  <a:lnTo>
                    <a:pt x="124950" y="150971"/>
                  </a:lnTo>
                  <a:lnTo>
                    <a:pt x="129746" y="143382"/>
                  </a:lnTo>
                  <a:lnTo>
                    <a:pt x="136852" y="138271"/>
                  </a:lnTo>
                  <a:lnTo>
                    <a:pt x="145541" y="136397"/>
                  </a:lnTo>
                  <a:lnTo>
                    <a:pt x="154211" y="138271"/>
                  </a:lnTo>
                  <a:lnTo>
                    <a:pt x="161274" y="143382"/>
                  </a:lnTo>
                  <a:lnTo>
                    <a:pt x="166026" y="150971"/>
                  </a:lnTo>
                  <a:lnTo>
                    <a:pt x="167766" y="160274"/>
                  </a:lnTo>
                  <a:lnTo>
                    <a:pt x="166026" y="169503"/>
                  </a:lnTo>
                  <a:lnTo>
                    <a:pt x="161274" y="177053"/>
                  </a:lnTo>
                  <a:lnTo>
                    <a:pt x="154211" y="182151"/>
                  </a:lnTo>
                  <a:lnTo>
                    <a:pt x="145541" y="184022"/>
                  </a:lnTo>
                  <a:lnTo>
                    <a:pt x="136852" y="182151"/>
                  </a:lnTo>
                  <a:lnTo>
                    <a:pt x="129746" y="177053"/>
                  </a:lnTo>
                  <a:lnTo>
                    <a:pt x="124950" y="169503"/>
                  </a:lnTo>
                  <a:lnTo>
                    <a:pt x="123189" y="160274"/>
                  </a:lnTo>
                  <a:close/>
                </a:path>
                <a:path w="428625" h="457200">
                  <a:moveTo>
                    <a:pt x="260476" y="160274"/>
                  </a:moveTo>
                  <a:lnTo>
                    <a:pt x="262217" y="150971"/>
                  </a:lnTo>
                  <a:lnTo>
                    <a:pt x="266969" y="143382"/>
                  </a:lnTo>
                  <a:lnTo>
                    <a:pt x="274032" y="138271"/>
                  </a:lnTo>
                  <a:lnTo>
                    <a:pt x="282701" y="136397"/>
                  </a:lnTo>
                  <a:lnTo>
                    <a:pt x="291391" y="138271"/>
                  </a:lnTo>
                  <a:lnTo>
                    <a:pt x="298497" y="143382"/>
                  </a:lnTo>
                  <a:lnTo>
                    <a:pt x="303293" y="150971"/>
                  </a:lnTo>
                  <a:lnTo>
                    <a:pt x="305053" y="160274"/>
                  </a:lnTo>
                  <a:lnTo>
                    <a:pt x="303293" y="169503"/>
                  </a:lnTo>
                  <a:lnTo>
                    <a:pt x="298497" y="177053"/>
                  </a:lnTo>
                  <a:lnTo>
                    <a:pt x="291391" y="182151"/>
                  </a:lnTo>
                  <a:lnTo>
                    <a:pt x="282701" y="184022"/>
                  </a:lnTo>
                  <a:lnTo>
                    <a:pt x="274032" y="182151"/>
                  </a:lnTo>
                  <a:lnTo>
                    <a:pt x="266969" y="177053"/>
                  </a:lnTo>
                  <a:lnTo>
                    <a:pt x="262217" y="169503"/>
                  </a:lnTo>
                  <a:lnTo>
                    <a:pt x="260476" y="160274"/>
                  </a:lnTo>
                  <a:close/>
                </a:path>
                <a:path w="428625" h="457200">
                  <a:moveTo>
                    <a:pt x="98043" y="328294"/>
                  </a:moveTo>
                  <a:lnTo>
                    <a:pt x="144448" y="355544"/>
                  </a:lnTo>
                  <a:lnTo>
                    <a:pt x="190847" y="369168"/>
                  </a:lnTo>
                  <a:lnTo>
                    <a:pt x="237233" y="369168"/>
                  </a:lnTo>
                  <a:lnTo>
                    <a:pt x="283602" y="355544"/>
                  </a:lnTo>
                  <a:lnTo>
                    <a:pt x="329945" y="328294"/>
                  </a:lnTo>
                </a:path>
                <a:path w="428625" h="457200">
                  <a:moveTo>
                    <a:pt x="0" y="228600"/>
                  </a:moveTo>
                  <a:lnTo>
                    <a:pt x="4350" y="182533"/>
                  </a:lnTo>
                  <a:lnTo>
                    <a:pt x="16829" y="139624"/>
                  </a:lnTo>
                  <a:lnTo>
                    <a:pt x="36573" y="100793"/>
                  </a:lnTo>
                  <a:lnTo>
                    <a:pt x="62722" y="66960"/>
                  </a:lnTo>
                  <a:lnTo>
                    <a:pt x="94412" y="39045"/>
                  </a:lnTo>
                  <a:lnTo>
                    <a:pt x="130784" y="17966"/>
                  </a:lnTo>
                  <a:lnTo>
                    <a:pt x="170974" y="4644"/>
                  </a:lnTo>
                  <a:lnTo>
                    <a:pt x="214121" y="0"/>
                  </a:lnTo>
                  <a:lnTo>
                    <a:pt x="257269" y="4644"/>
                  </a:lnTo>
                  <a:lnTo>
                    <a:pt x="297459" y="17966"/>
                  </a:lnTo>
                  <a:lnTo>
                    <a:pt x="333831" y="39045"/>
                  </a:lnTo>
                  <a:lnTo>
                    <a:pt x="365521" y="66960"/>
                  </a:lnTo>
                  <a:lnTo>
                    <a:pt x="391670" y="100793"/>
                  </a:lnTo>
                  <a:lnTo>
                    <a:pt x="411414" y="139624"/>
                  </a:lnTo>
                  <a:lnTo>
                    <a:pt x="423893" y="182533"/>
                  </a:lnTo>
                  <a:lnTo>
                    <a:pt x="428244" y="228600"/>
                  </a:lnTo>
                  <a:lnTo>
                    <a:pt x="423893" y="274666"/>
                  </a:lnTo>
                  <a:lnTo>
                    <a:pt x="411414" y="317575"/>
                  </a:lnTo>
                  <a:lnTo>
                    <a:pt x="391670" y="356406"/>
                  </a:lnTo>
                  <a:lnTo>
                    <a:pt x="365521" y="390239"/>
                  </a:lnTo>
                  <a:lnTo>
                    <a:pt x="333831" y="418154"/>
                  </a:lnTo>
                  <a:lnTo>
                    <a:pt x="297459" y="439233"/>
                  </a:lnTo>
                  <a:lnTo>
                    <a:pt x="257269" y="452555"/>
                  </a:lnTo>
                  <a:lnTo>
                    <a:pt x="214121" y="457200"/>
                  </a:lnTo>
                  <a:lnTo>
                    <a:pt x="170974" y="452555"/>
                  </a:lnTo>
                  <a:lnTo>
                    <a:pt x="130784" y="439233"/>
                  </a:lnTo>
                  <a:lnTo>
                    <a:pt x="94412" y="418154"/>
                  </a:lnTo>
                  <a:lnTo>
                    <a:pt x="62722" y="390239"/>
                  </a:lnTo>
                  <a:lnTo>
                    <a:pt x="36573" y="356406"/>
                  </a:lnTo>
                  <a:lnTo>
                    <a:pt x="16829" y="317575"/>
                  </a:lnTo>
                  <a:lnTo>
                    <a:pt x="4350" y="274666"/>
                  </a:lnTo>
                  <a:lnTo>
                    <a:pt x="0" y="228600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76" name="object 7">
            <a:extLst>
              <a:ext uri="{FF2B5EF4-FFF2-40B4-BE49-F238E27FC236}">
                <a16:creationId xmlns:a16="http://schemas.microsoft.com/office/drawing/2014/main" id="{C4C9E3B6-0CD5-E647-8A4E-0A5A15405C1D}"/>
              </a:ext>
            </a:extLst>
          </p:cNvPr>
          <p:cNvGrpSpPr/>
          <p:nvPr/>
        </p:nvGrpSpPr>
        <p:grpSpPr>
          <a:xfrm>
            <a:off x="6882859" y="3424936"/>
            <a:ext cx="440690" cy="469900"/>
            <a:chOff x="2406395" y="1068324"/>
            <a:chExt cx="440690" cy="469900"/>
          </a:xfrm>
        </p:grpSpPr>
        <p:sp>
          <p:nvSpPr>
            <p:cNvPr id="77" name="object 8">
              <a:extLst>
                <a:ext uri="{FF2B5EF4-FFF2-40B4-BE49-F238E27FC236}">
                  <a16:creationId xmlns:a16="http://schemas.microsoft.com/office/drawing/2014/main" id="{F75D47B0-13E5-8649-9F41-66863AF3EAE6}"/>
                </a:ext>
              </a:extLst>
            </p:cNvPr>
            <p:cNvSpPr/>
            <p:nvPr/>
          </p:nvSpPr>
          <p:spPr>
            <a:xfrm>
              <a:off x="2412491" y="1074420"/>
              <a:ext cx="428625" cy="457200"/>
            </a:xfrm>
            <a:custGeom>
              <a:avLst/>
              <a:gdLst/>
              <a:ahLst/>
              <a:cxnLst/>
              <a:rect l="l" t="t" r="r" b="b"/>
              <a:pathLst>
                <a:path w="428625" h="457200">
                  <a:moveTo>
                    <a:pt x="214121" y="0"/>
                  </a:moveTo>
                  <a:lnTo>
                    <a:pt x="170974" y="4644"/>
                  </a:lnTo>
                  <a:lnTo>
                    <a:pt x="130784" y="17966"/>
                  </a:lnTo>
                  <a:lnTo>
                    <a:pt x="94412" y="39045"/>
                  </a:lnTo>
                  <a:lnTo>
                    <a:pt x="62722" y="66960"/>
                  </a:lnTo>
                  <a:lnTo>
                    <a:pt x="36573" y="100793"/>
                  </a:lnTo>
                  <a:lnTo>
                    <a:pt x="16829" y="139624"/>
                  </a:lnTo>
                  <a:lnTo>
                    <a:pt x="4350" y="182533"/>
                  </a:lnTo>
                  <a:lnTo>
                    <a:pt x="0" y="228600"/>
                  </a:lnTo>
                  <a:lnTo>
                    <a:pt x="4350" y="274666"/>
                  </a:lnTo>
                  <a:lnTo>
                    <a:pt x="16829" y="317575"/>
                  </a:lnTo>
                  <a:lnTo>
                    <a:pt x="36573" y="356406"/>
                  </a:lnTo>
                  <a:lnTo>
                    <a:pt x="62722" y="390239"/>
                  </a:lnTo>
                  <a:lnTo>
                    <a:pt x="94412" y="418154"/>
                  </a:lnTo>
                  <a:lnTo>
                    <a:pt x="130784" y="439233"/>
                  </a:lnTo>
                  <a:lnTo>
                    <a:pt x="170974" y="452555"/>
                  </a:lnTo>
                  <a:lnTo>
                    <a:pt x="214121" y="457200"/>
                  </a:lnTo>
                  <a:lnTo>
                    <a:pt x="257269" y="452555"/>
                  </a:lnTo>
                  <a:lnTo>
                    <a:pt x="297459" y="439233"/>
                  </a:lnTo>
                  <a:lnTo>
                    <a:pt x="333831" y="418154"/>
                  </a:lnTo>
                  <a:lnTo>
                    <a:pt x="365521" y="390239"/>
                  </a:lnTo>
                  <a:lnTo>
                    <a:pt x="391670" y="356406"/>
                  </a:lnTo>
                  <a:lnTo>
                    <a:pt x="411414" y="317575"/>
                  </a:lnTo>
                  <a:lnTo>
                    <a:pt x="423893" y="274666"/>
                  </a:lnTo>
                  <a:lnTo>
                    <a:pt x="428244" y="228600"/>
                  </a:lnTo>
                  <a:lnTo>
                    <a:pt x="423893" y="182533"/>
                  </a:lnTo>
                  <a:lnTo>
                    <a:pt x="411414" y="139624"/>
                  </a:lnTo>
                  <a:lnTo>
                    <a:pt x="391670" y="100793"/>
                  </a:lnTo>
                  <a:lnTo>
                    <a:pt x="365521" y="66960"/>
                  </a:lnTo>
                  <a:lnTo>
                    <a:pt x="333831" y="39045"/>
                  </a:lnTo>
                  <a:lnTo>
                    <a:pt x="297459" y="17966"/>
                  </a:lnTo>
                  <a:lnTo>
                    <a:pt x="257269" y="4644"/>
                  </a:lnTo>
                  <a:lnTo>
                    <a:pt x="214121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8" name="object 9">
              <a:extLst>
                <a:ext uri="{FF2B5EF4-FFF2-40B4-BE49-F238E27FC236}">
                  <a16:creationId xmlns:a16="http://schemas.microsoft.com/office/drawing/2014/main" id="{0AEBBC9A-4FE4-3D47-8F73-A24208FABA00}"/>
                </a:ext>
              </a:extLst>
            </p:cNvPr>
            <p:cNvSpPr/>
            <p:nvPr/>
          </p:nvSpPr>
          <p:spPr>
            <a:xfrm>
              <a:off x="2535681" y="1210818"/>
              <a:ext cx="182245" cy="47625"/>
            </a:xfrm>
            <a:custGeom>
              <a:avLst/>
              <a:gdLst/>
              <a:ahLst/>
              <a:cxnLst/>
              <a:rect l="l" t="t" r="r" b="b"/>
              <a:pathLst>
                <a:path w="182244" h="47625">
                  <a:moveTo>
                    <a:pt x="22351" y="0"/>
                  </a:moveTo>
                  <a:lnTo>
                    <a:pt x="13662" y="1873"/>
                  </a:lnTo>
                  <a:lnTo>
                    <a:pt x="6556" y="6985"/>
                  </a:lnTo>
                  <a:lnTo>
                    <a:pt x="1760" y="14573"/>
                  </a:lnTo>
                  <a:lnTo>
                    <a:pt x="0" y="23876"/>
                  </a:lnTo>
                  <a:lnTo>
                    <a:pt x="1760" y="33105"/>
                  </a:lnTo>
                  <a:lnTo>
                    <a:pt x="6556" y="40655"/>
                  </a:lnTo>
                  <a:lnTo>
                    <a:pt x="13662" y="45753"/>
                  </a:lnTo>
                  <a:lnTo>
                    <a:pt x="22351" y="47625"/>
                  </a:lnTo>
                  <a:lnTo>
                    <a:pt x="31021" y="45753"/>
                  </a:lnTo>
                  <a:lnTo>
                    <a:pt x="38084" y="40655"/>
                  </a:lnTo>
                  <a:lnTo>
                    <a:pt x="42836" y="33105"/>
                  </a:lnTo>
                  <a:lnTo>
                    <a:pt x="44576" y="23876"/>
                  </a:lnTo>
                  <a:lnTo>
                    <a:pt x="42836" y="14573"/>
                  </a:lnTo>
                  <a:lnTo>
                    <a:pt x="38084" y="6985"/>
                  </a:lnTo>
                  <a:lnTo>
                    <a:pt x="31021" y="1873"/>
                  </a:lnTo>
                  <a:lnTo>
                    <a:pt x="22351" y="0"/>
                  </a:lnTo>
                  <a:close/>
                </a:path>
                <a:path w="182244" h="47625">
                  <a:moveTo>
                    <a:pt x="159512" y="0"/>
                  </a:moveTo>
                  <a:lnTo>
                    <a:pt x="150842" y="1873"/>
                  </a:lnTo>
                  <a:lnTo>
                    <a:pt x="143779" y="6985"/>
                  </a:lnTo>
                  <a:lnTo>
                    <a:pt x="139027" y="14573"/>
                  </a:lnTo>
                  <a:lnTo>
                    <a:pt x="137287" y="23876"/>
                  </a:lnTo>
                  <a:lnTo>
                    <a:pt x="139027" y="33105"/>
                  </a:lnTo>
                  <a:lnTo>
                    <a:pt x="143779" y="40655"/>
                  </a:lnTo>
                  <a:lnTo>
                    <a:pt x="150842" y="45753"/>
                  </a:lnTo>
                  <a:lnTo>
                    <a:pt x="159512" y="47625"/>
                  </a:lnTo>
                  <a:lnTo>
                    <a:pt x="168201" y="45753"/>
                  </a:lnTo>
                  <a:lnTo>
                    <a:pt x="175307" y="40655"/>
                  </a:lnTo>
                  <a:lnTo>
                    <a:pt x="180103" y="33105"/>
                  </a:lnTo>
                  <a:lnTo>
                    <a:pt x="181863" y="23876"/>
                  </a:lnTo>
                  <a:lnTo>
                    <a:pt x="180103" y="14573"/>
                  </a:lnTo>
                  <a:lnTo>
                    <a:pt x="175307" y="6985"/>
                  </a:lnTo>
                  <a:lnTo>
                    <a:pt x="168201" y="1873"/>
                  </a:lnTo>
                  <a:lnTo>
                    <a:pt x="159512" y="0"/>
                  </a:lnTo>
                  <a:close/>
                </a:path>
              </a:pathLst>
            </a:custGeom>
            <a:solidFill>
              <a:srgbClr val="008DC1"/>
            </a:solidFill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9" name="object 10">
              <a:extLst>
                <a:ext uri="{FF2B5EF4-FFF2-40B4-BE49-F238E27FC236}">
                  <a16:creationId xmlns:a16="http://schemas.microsoft.com/office/drawing/2014/main" id="{6FEC9857-5A65-0248-8B8D-9EC69D0A7828}"/>
                </a:ext>
              </a:extLst>
            </p:cNvPr>
            <p:cNvSpPr/>
            <p:nvPr/>
          </p:nvSpPr>
          <p:spPr>
            <a:xfrm>
              <a:off x="2412491" y="1074420"/>
              <a:ext cx="428625" cy="457200"/>
            </a:xfrm>
            <a:custGeom>
              <a:avLst/>
              <a:gdLst/>
              <a:ahLst/>
              <a:cxnLst/>
              <a:rect l="l" t="t" r="r" b="b"/>
              <a:pathLst>
                <a:path w="428625" h="457200">
                  <a:moveTo>
                    <a:pt x="123189" y="160274"/>
                  </a:moveTo>
                  <a:lnTo>
                    <a:pt x="124950" y="150971"/>
                  </a:lnTo>
                  <a:lnTo>
                    <a:pt x="129746" y="143382"/>
                  </a:lnTo>
                  <a:lnTo>
                    <a:pt x="136852" y="138271"/>
                  </a:lnTo>
                  <a:lnTo>
                    <a:pt x="145541" y="136397"/>
                  </a:lnTo>
                  <a:lnTo>
                    <a:pt x="154211" y="138271"/>
                  </a:lnTo>
                  <a:lnTo>
                    <a:pt x="161274" y="143382"/>
                  </a:lnTo>
                  <a:lnTo>
                    <a:pt x="166026" y="150971"/>
                  </a:lnTo>
                  <a:lnTo>
                    <a:pt x="167766" y="160274"/>
                  </a:lnTo>
                  <a:lnTo>
                    <a:pt x="166026" y="169503"/>
                  </a:lnTo>
                  <a:lnTo>
                    <a:pt x="161274" y="177053"/>
                  </a:lnTo>
                  <a:lnTo>
                    <a:pt x="154211" y="182151"/>
                  </a:lnTo>
                  <a:lnTo>
                    <a:pt x="145541" y="184022"/>
                  </a:lnTo>
                  <a:lnTo>
                    <a:pt x="136852" y="182151"/>
                  </a:lnTo>
                  <a:lnTo>
                    <a:pt x="129746" y="177053"/>
                  </a:lnTo>
                  <a:lnTo>
                    <a:pt x="124950" y="169503"/>
                  </a:lnTo>
                  <a:lnTo>
                    <a:pt x="123189" y="160274"/>
                  </a:lnTo>
                  <a:close/>
                </a:path>
                <a:path w="428625" h="457200">
                  <a:moveTo>
                    <a:pt x="260476" y="160274"/>
                  </a:moveTo>
                  <a:lnTo>
                    <a:pt x="262217" y="150971"/>
                  </a:lnTo>
                  <a:lnTo>
                    <a:pt x="266969" y="143382"/>
                  </a:lnTo>
                  <a:lnTo>
                    <a:pt x="274032" y="138271"/>
                  </a:lnTo>
                  <a:lnTo>
                    <a:pt x="282701" y="136397"/>
                  </a:lnTo>
                  <a:lnTo>
                    <a:pt x="291391" y="138271"/>
                  </a:lnTo>
                  <a:lnTo>
                    <a:pt x="298497" y="143382"/>
                  </a:lnTo>
                  <a:lnTo>
                    <a:pt x="303293" y="150971"/>
                  </a:lnTo>
                  <a:lnTo>
                    <a:pt x="305053" y="160274"/>
                  </a:lnTo>
                  <a:lnTo>
                    <a:pt x="303293" y="169503"/>
                  </a:lnTo>
                  <a:lnTo>
                    <a:pt x="298497" y="177053"/>
                  </a:lnTo>
                  <a:lnTo>
                    <a:pt x="291391" y="182151"/>
                  </a:lnTo>
                  <a:lnTo>
                    <a:pt x="282701" y="184022"/>
                  </a:lnTo>
                  <a:lnTo>
                    <a:pt x="274032" y="182151"/>
                  </a:lnTo>
                  <a:lnTo>
                    <a:pt x="266969" y="177053"/>
                  </a:lnTo>
                  <a:lnTo>
                    <a:pt x="262217" y="169503"/>
                  </a:lnTo>
                  <a:lnTo>
                    <a:pt x="260476" y="160274"/>
                  </a:lnTo>
                  <a:close/>
                </a:path>
                <a:path w="428625" h="457200">
                  <a:moveTo>
                    <a:pt x="98043" y="328294"/>
                  </a:moveTo>
                  <a:lnTo>
                    <a:pt x="144448" y="355544"/>
                  </a:lnTo>
                  <a:lnTo>
                    <a:pt x="190847" y="369168"/>
                  </a:lnTo>
                  <a:lnTo>
                    <a:pt x="237233" y="369168"/>
                  </a:lnTo>
                  <a:lnTo>
                    <a:pt x="283602" y="355544"/>
                  </a:lnTo>
                  <a:lnTo>
                    <a:pt x="329945" y="328294"/>
                  </a:lnTo>
                </a:path>
                <a:path w="428625" h="457200">
                  <a:moveTo>
                    <a:pt x="0" y="228600"/>
                  </a:moveTo>
                  <a:lnTo>
                    <a:pt x="4350" y="182533"/>
                  </a:lnTo>
                  <a:lnTo>
                    <a:pt x="16829" y="139624"/>
                  </a:lnTo>
                  <a:lnTo>
                    <a:pt x="36573" y="100793"/>
                  </a:lnTo>
                  <a:lnTo>
                    <a:pt x="62722" y="66960"/>
                  </a:lnTo>
                  <a:lnTo>
                    <a:pt x="94412" y="39045"/>
                  </a:lnTo>
                  <a:lnTo>
                    <a:pt x="130784" y="17966"/>
                  </a:lnTo>
                  <a:lnTo>
                    <a:pt x="170974" y="4644"/>
                  </a:lnTo>
                  <a:lnTo>
                    <a:pt x="214121" y="0"/>
                  </a:lnTo>
                  <a:lnTo>
                    <a:pt x="257269" y="4644"/>
                  </a:lnTo>
                  <a:lnTo>
                    <a:pt x="297459" y="17966"/>
                  </a:lnTo>
                  <a:lnTo>
                    <a:pt x="333831" y="39045"/>
                  </a:lnTo>
                  <a:lnTo>
                    <a:pt x="365521" y="66960"/>
                  </a:lnTo>
                  <a:lnTo>
                    <a:pt x="391670" y="100793"/>
                  </a:lnTo>
                  <a:lnTo>
                    <a:pt x="411414" y="139624"/>
                  </a:lnTo>
                  <a:lnTo>
                    <a:pt x="423893" y="182533"/>
                  </a:lnTo>
                  <a:lnTo>
                    <a:pt x="428244" y="228600"/>
                  </a:lnTo>
                  <a:lnTo>
                    <a:pt x="423893" y="274666"/>
                  </a:lnTo>
                  <a:lnTo>
                    <a:pt x="411414" y="317575"/>
                  </a:lnTo>
                  <a:lnTo>
                    <a:pt x="391670" y="356406"/>
                  </a:lnTo>
                  <a:lnTo>
                    <a:pt x="365521" y="390239"/>
                  </a:lnTo>
                  <a:lnTo>
                    <a:pt x="333831" y="418154"/>
                  </a:lnTo>
                  <a:lnTo>
                    <a:pt x="297459" y="439233"/>
                  </a:lnTo>
                  <a:lnTo>
                    <a:pt x="257269" y="452555"/>
                  </a:lnTo>
                  <a:lnTo>
                    <a:pt x="214121" y="457200"/>
                  </a:lnTo>
                  <a:lnTo>
                    <a:pt x="170974" y="452555"/>
                  </a:lnTo>
                  <a:lnTo>
                    <a:pt x="130784" y="439233"/>
                  </a:lnTo>
                  <a:lnTo>
                    <a:pt x="94412" y="418154"/>
                  </a:lnTo>
                  <a:lnTo>
                    <a:pt x="62722" y="390239"/>
                  </a:lnTo>
                  <a:lnTo>
                    <a:pt x="36573" y="356406"/>
                  </a:lnTo>
                  <a:lnTo>
                    <a:pt x="16829" y="317575"/>
                  </a:lnTo>
                  <a:lnTo>
                    <a:pt x="4350" y="274666"/>
                  </a:lnTo>
                  <a:lnTo>
                    <a:pt x="0" y="228600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80" name="object 3">
            <a:extLst>
              <a:ext uri="{FF2B5EF4-FFF2-40B4-BE49-F238E27FC236}">
                <a16:creationId xmlns:a16="http://schemas.microsoft.com/office/drawing/2014/main" id="{6E606136-EF0E-524C-AC5C-7B8CC6273A34}"/>
              </a:ext>
            </a:extLst>
          </p:cNvPr>
          <p:cNvGrpSpPr/>
          <p:nvPr/>
        </p:nvGrpSpPr>
        <p:grpSpPr>
          <a:xfrm>
            <a:off x="6276086" y="3418840"/>
            <a:ext cx="440690" cy="469900"/>
            <a:chOff x="4134611" y="1078991"/>
            <a:chExt cx="440690" cy="469900"/>
          </a:xfrm>
        </p:grpSpPr>
        <p:sp>
          <p:nvSpPr>
            <p:cNvPr id="81" name="object 4">
              <a:extLst>
                <a:ext uri="{FF2B5EF4-FFF2-40B4-BE49-F238E27FC236}">
                  <a16:creationId xmlns:a16="http://schemas.microsoft.com/office/drawing/2014/main" id="{F95EFEE2-13E2-1D4A-9DA8-B24341649B18}"/>
                </a:ext>
              </a:extLst>
            </p:cNvPr>
            <p:cNvSpPr/>
            <p:nvPr/>
          </p:nvSpPr>
          <p:spPr>
            <a:xfrm>
              <a:off x="4140707" y="1085087"/>
              <a:ext cx="428625" cy="457200"/>
            </a:xfrm>
            <a:custGeom>
              <a:avLst/>
              <a:gdLst/>
              <a:ahLst/>
              <a:cxnLst/>
              <a:rect l="l" t="t" r="r" b="b"/>
              <a:pathLst>
                <a:path w="428625" h="457200">
                  <a:moveTo>
                    <a:pt x="214121" y="0"/>
                  </a:moveTo>
                  <a:lnTo>
                    <a:pt x="170974" y="4644"/>
                  </a:lnTo>
                  <a:lnTo>
                    <a:pt x="130784" y="17966"/>
                  </a:lnTo>
                  <a:lnTo>
                    <a:pt x="94412" y="39045"/>
                  </a:lnTo>
                  <a:lnTo>
                    <a:pt x="62722" y="66960"/>
                  </a:lnTo>
                  <a:lnTo>
                    <a:pt x="36573" y="100793"/>
                  </a:lnTo>
                  <a:lnTo>
                    <a:pt x="16829" y="139624"/>
                  </a:lnTo>
                  <a:lnTo>
                    <a:pt x="4350" y="182533"/>
                  </a:lnTo>
                  <a:lnTo>
                    <a:pt x="0" y="228600"/>
                  </a:lnTo>
                  <a:lnTo>
                    <a:pt x="4350" y="274666"/>
                  </a:lnTo>
                  <a:lnTo>
                    <a:pt x="16829" y="317575"/>
                  </a:lnTo>
                  <a:lnTo>
                    <a:pt x="36573" y="356406"/>
                  </a:lnTo>
                  <a:lnTo>
                    <a:pt x="62722" y="390239"/>
                  </a:lnTo>
                  <a:lnTo>
                    <a:pt x="94412" y="418154"/>
                  </a:lnTo>
                  <a:lnTo>
                    <a:pt x="130784" y="439233"/>
                  </a:lnTo>
                  <a:lnTo>
                    <a:pt x="170974" y="452555"/>
                  </a:lnTo>
                  <a:lnTo>
                    <a:pt x="214121" y="457200"/>
                  </a:lnTo>
                  <a:lnTo>
                    <a:pt x="257269" y="452555"/>
                  </a:lnTo>
                  <a:lnTo>
                    <a:pt x="297459" y="439233"/>
                  </a:lnTo>
                  <a:lnTo>
                    <a:pt x="333831" y="418154"/>
                  </a:lnTo>
                  <a:lnTo>
                    <a:pt x="365521" y="390239"/>
                  </a:lnTo>
                  <a:lnTo>
                    <a:pt x="391670" y="356406"/>
                  </a:lnTo>
                  <a:lnTo>
                    <a:pt x="411414" y="317575"/>
                  </a:lnTo>
                  <a:lnTo>
                    <a:pt x="423893" y="274666"/>
                  </a:lnTo>
                  <a:lnTo>
                    <a:pt x="428243" y="228600"/>
                  </a:lnTo>
                  <a:lnTo>
                    <a:pt x="423893" y="182533"/>
                  </a:lnTo>
                  <a:lnTo>
                    <a:pt x="411414" y="139624"/>
                  </a:lnTo>
                  <a:lnTo>
                    <a:pt x="391670" y="100793"/>
                  </a:lnTo>
                  <a:lnTo>
                    <a:pt x="365521" y="66960"/>
                  </a:lnTo>
                  <a:lnTo>
                    <a:pt x="333831" y="39045"/>
                  </a:lnTo>
                  <a:lnTo>
                    <a:pt x="297459" y="17966"/>
                  </a:lnTo>
                  <a:lnTo>
                    <a:pt x="257269" y="4644"/>
                  </a:lnTo>
                  <a:lnTo>
                    <a:pt x="214121" y="0"/>
                  </a:lnTo>
                  <a:close/>
                </a:path>
              </a:pathLst>
            </a:custGeom>
            <a:solidFill>
              <a:srgbClr val="FF00FF"/>
            </a:solidFill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2" name="object 5">
              <a:extLst>
                <a:ext uri="{FF2B5EF4-FFF2-40B4-BE49-F238E27FC236}">
                  <a16:creationId xmlns:a16="http://schemas.microsoft.com/office/drawing/2014/main" id="{E3DD57EA-538B-C846-8AE4-9CFA48D18854}"/>
                </a:ext>
              </a:extLst>
            </p:cNvPr>
            <p:cNvSpPr/>
            <p:nvPr/>
          </p:nvSpPr>
          <p:spPr>
            <a:xfrm>
              <a:off x="4263897" y="1221485"/>
              <a:ext cx="182245" cy="47625"/>
            </a:xfrm>
            <a:custGeom>
              <a:avLst/>
              <a:gdLst/>
              <a:ahLst/>
              <a:cxnLst/>
              <a:rect l="l" t="t" r="r" b="b"/>
              <a:pathLst>
                <a:path w="182245" h="47625">
                  <a:moveTo>
                    <a:pt x="22351" y="0"/>
                  </a:moveTo>
                  <a:lnTo>
                    <a:pt x="13662" y="1873"/>
                  </a:lnTo>
                  <a:lnTo>
                    <a:pt x="6556" y="6984"/>
                  </a:lnTo>
                  <a:lnTo>
                    <a:pt x="1760" y="14573"/>
                  </a:lnTo>
                  <a:lnTo>
                    <a:pt x="0" y="23875"/>
                  </a:lnTo>
                  <a:lnTo>
                    <a:pt x="1760" y="33105"/>
                  </a:lnTo>
                  <a:lnTo>
                    <a:pt x="6556" y="40655"/>
                  </a:lnTo>
                  <a:lnTo>
                    <a:pt x="13662" y="45753"/>
                  </a:lnTo>
                  <a:lnTo>
                    <a:pt x="22351" y="47625"/>
                  </a:lnTo>
                  <a:lnTo>
                    <a:pt x="31021" y="45753"/>
                  </a:lnTo>
                  <a:lnTo>
                    <a:pt x="38084" y="40655"/>
                  </a:lnTo>
                  <a:lnTo>
                    <a:pt x="42836" y="33105"/>
                  </a:lnTo>
                  <a:lnTo>
                    <a:pt x="44576" y="23875"/>
                  </a:lnTo>
                  <a:lnTo>
                    <a:pt x="42836" y="14573"/>
                  </a:lnTo>
                  <a:lnTo>
                    <a:pt x="38084" y="6984"/>
                  </a:lnTo>
                  <a:lnTo>
                    <a:pt x="31021" y="1873"/>
                  </a:lnTo>
                  <a:lnTo>
                    <a:pt x="22351" y="0"/>
                  </a:lnTo>
                  <a:close/>
                </a:path>
                <a:path w="182245" h="47625">
                  <a:moveTo>
                    <a:pt x="159512" y="0"/>
                  </a:moveTo>
                  <a:lnTo>
                    <a:pt x="150842" y="1873"/>
                  </a:lnTo>
                  <a:lnTo>
                    <a:pt x="143779" y="6984"/>
                  </a:lnTo>
                  <a:lnTo>
                    <a:pt x="139027" y="14573"/>
                  </a:lnTo>
                  <a:lnTo>
                    <a:pt x="137287" y="23875"/>
                  </a:lnTo>
                  <a:lnTo>
                    <a:pt x="139027" y="33105"/>
                  </a:lnTo>
                  <a:lnTo>
                    <a:pt x="143779" y="40655"/>
                  </a:lnTo>
                  <a:lnTo>
                    <a:pt x="150842" y="45753"/>
                  </a:lnTo>
                  <a:lnTo>
                    <a:pt x="159512" y="47625"/>
                  </a:lnTo>
                  <a:lnTo>
                    <a:pt x="168201" y="45753"/>
                  </a:lnTo>
                  <a:lnTo>
                    <a:pt x="175307" y="40655"/>
                  </a:lnTo>
                  <a:lnTo>
                    <a:pt x="180103" y="33105"/>
                  </a:lnTo>
                  <a:lnTo>
                    <a:pt x="181863" y="23875"/>
                  </a:lnTo>
                  <a:lnTo>
                    <a:pt x="180103" y="14573"/>
                  </a:lnTo>
                  <a:lnTo>
                    <a:pt x="175307" y="6984"/>
                  </a:lnTo>
                  <a:lnTo>
                    <a:pt x="168201" y="1873"/>
                  </a:lnTo>
                  <a:lnTo>
                    <a:pt x="159512" y="0"/>
                  </a:lnTo>
                  <a:close/>
                </a:path>
              </a:pathLst>
            </a:custGeom>
            <a:solidFill>
              <a:srgbClr val="CD00CD"/>
            </a:solidFill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3" name="object 6">
              <a:extLst>
                <a:ext uri="{FF2B5EF4-FFF2-40B4-BE49-F238E27FC236}">
                  <a16:creationId xmlns:a16="http://schemas.microsoft.com/office/drawing/2014/main" id="{31058FE3-543B-484C-8614-8C62F25D5F04}"/>
                </a:ext>
              </a:extLst>
            </p:cNvPr>
            <p:cNvSpPr/>
            <p:nvPr/>
          </p:nvSpPr>
          <p:spPr>
            <a:xfrm>
              <a:off x="4140707" y="1085087"/>
              <a:ext cx="428625" cy="457200"/>
            </a:xfrm>
            <a:custGeom>
              <a:avLst/>
              <a:gdLst/>
              <a:ahLst/>
              <a:cxnLst/>
              <a:rect l="l" t="t" r="r" b="b"/>
              <a:pathLst>
                <a:path w="428625" h="457200">
                  <a:moveTo>
                    <a:pt x="123189" y="160274"/>
                  </a:moveTo>
                  <a:lnTo>
                    <a:pt x="124950" y="150971"/>
                  </a:lnTo>
                  <a:lnTo>
                    <a:pt x="129746" y="143382"/>
                  </a:lnTo>
                  <a:lnTo>
                    <a:pt x="136852" y="138271"/>
                  </a:lnTo>
                  <a:lnTo>
                    <a:pt x="145541" y="136398"/>
                  </a:lnTo>
                  <a:lnTo>
                    <a:pt x="154211" y="138271"/>
                  </a:lnTo>
                  <a:lnTo>
                    <a:pt x="161274" y="143382"/>
                  </a:lnTo>
                  <a:lnTo>
                    <a:pt x="166026" y="150971"/>
                  </a:lnTo>
                  <a:lnTo>
                    <a:pt x="167766" y="160274"/>
                  </a:lnTo>
                  <a:lnTo>
                    <a:pt x="166026" y="169503"/>
                  </a:lnTo>
                  <a:lnTo>
                    <a:pt x="161274" y="177053"/>
                  </a:lnTo>
                  <a:lnTo>
                    <a:pt x="154211" y="182151"/>
                  </a:lnTo>
                  <a:lnTo>
                    <a:pt x="145541" y="184023"/>
                  </a:lnTo>
                  <a:lnTo>
                    <a:pt x="136852" y="182151"/>
                  </a:lnTo>
                  <a:lnTo>
                    <a:pt x="129746" y="177053"/>
                  </a:lnTo>
                  <a:lnTo>
                    <a:pt x="124950" y="169503"/>
                  </a:lnTo>
                  <a:lnTo>
                    <a:pt x="123189" y="160274"/>
                  </a:lnTo>
                  <a:close/>
                </a:path>
                <a:path w="428625" h="457200">
                  <a:moveTo>
                    <a:pt x="260476" y="160274"/>
                  </a:moveTo>
                  <a:lnTo>
                    <a:pt x="262217" y="150971"/>
                  </a:lnTo>
                  <a:lnTo>
                    <a:pt x="266969" y="143382"/>
                  </a:lnTo>
                  <a:lnTo>
                    <a:pt x="274032" y="138271"/>
                  </a:lnTo>
                  <a:lnTo>
                    <a:pt x="282701" y="136398"/>
                  </a:lnTo>
                  <a:lnTo>
                    <a:pt x="291391" y="138271"/>
                  </a:lnTo>
                  <a:lnTo>
                    <a:pt x="298497" y="143382"/>
                  </a:lnTo>
                  <a:lnTo>
                    <a:pt x="303293" y="150971"/>
                  </a:lnTo>
                  <a:lnTo>
                    <a:pt x="305053" y="160274"/>
                  </a:lnTo>
                  <a:lnTo>
                    <a:pt x="303293" y="169503"/>
                  </a:lnTo>
                  <a:lnTo>
                    <a:pt x="298497" y="177053"/>
                  </a:lnTo>
                  <a:lnTo>
                    <a:pt x="291391" y="182151"/>
                  </a:lnTo>
                  <a:lnTo>
                    <a:pt x="282701" y="184023"/>
                  </a:lnTo>
                  <a:lnTo>
                    <a:pt x="274032" y="182151"/>
                  </a:lnTo>
                  <a:lnTo>
                    <a:pt x="266969" y="177053"/>
                  </a:lnTo>
                  <a:lnTo>
                    <a:pt x="262217" y="169503"/>
                  </a:lnTo>
                  <a:lnTo>
                    <a:pt x="260476" y="160274"/>
                  </a:lnTo>
                  <a:close/>
                </a:path>
                <a:path w="428625" h="457200">
                  <a:moveTo>
                    <a:pt x="98043" y="328295"/>
                  </a:moveTo>
                  <a:lnTo>
                    <a:pt x="144448" y="355544"/>
                  </a:lnTo>
                  <a:lnTo>
                    <a:pt x="190847" y="369168"/>
                  </a:lnTo>
                  <a:lnTo>
                    <a:pt x="237233" y="369168"/>
                  </a:lnTo>
                  <a:lnTo>
                    <a:pt x="283602" y="355544"/>
                  </a:lnTo>
                  <a:lnTo>
                    <a:pt x="329945" y="328295"/>
                  </a:lnTo>
                </a:path>
                <a:path w="428625" h="457200">
                  <a:moveTo>
                    <a:pt x="0" y="228600"/>
                  </a:moveTo>
                  <a:lnTo>
                    <a:pt x="4350" y="182533"/>
                  </a:lnTo>
                  <a:lnTo>
                    <a:pt x="16829" y="139624"/>
                  </a:lnTo>
                  <a:lnTo>
                    <a:pt x="36573" y="100793"/>
                  </a:lnTo>
                  <a:lnTo>
                    <a:pt x="62722" y="66960"/>
                  </a:lnTo>
                  <a:lnTo>
                    <a:pt x="94412" y="39045"/>
                  </a:lnTo>
                  <a:lnTo>
                    <a:pt x="130784" y="17966"/>
                  </a:lnTo>
                  <a:lnTo>
                    <a:pt x="170974" y="4644"/>
                  </a:lnTo>
                  <a:lnTo>
                    <a:pt x="214121" y="0"/>
                  </a:lnTo>
                  <a:lnTo>
                    <a:pt x="257269" y="4644"/>
                  </a:lnTo>
                  <a:lnTo>
                    <a:pt x="297459" y="17966"/>
                  </a:lnTo>
                  <a:lnTo>
                    <a:pt x="333831" y="39045"/>
                  </a:lnTo>
                  <a:lnTo>
                    <a:pt x="365521" y="66960"/>
                  </a:lnTo>
                  <a:lnTo>
                    <a:pt x="391670" y="100793"/>
                  </a:lnTo>
                  <a:lnTo>
                    <a:pt x="411414" y="139624"/>
                  </a:lnTo>
                  <a:lnTo>
                    <a:pt x="423893" y="182533"/>
                  </a:lnTo>
                  <a:lnTo>
                    <a:pt x="428243" y="228600"/>
                  </a:lnTo>
                  <a:lnTo>
                    <a:pt x="423893" y="274666"/>
                  </a:lnTo>
                  <a:lnTo>
                    <a:pt x="411414" y="317575"/>
                  </a:lnTo>
                  <a:lnTo>
                    <a:pt x="391670" y="356406"/>
                  </a:lnTo>
                  <a:lnTo>
                    <a:pt x="365521" y="390239"/>
                  </a:lnTo>
                  <a:lnTo>
                    <a:pt x="333831" y="418154"/>
                  </a:lnTo>
                  <a:lnTo>
                    <a:pt x="297459" y="439233"/>
                  </a:lnTo>
                  <a:lnTo>
                    <a:pt x="257269" y="452555"/>
                  </a:lnTo>
                  <a:lnTo>
                    <a:pt x="214121" y="457200"/>
                  </a:lnTo>
                  <a:lnTo>
                    <a:pt x="170974" y="452555"/>
                  </a:lnTo>
                  <a:lnTo>
                    <a:pt x="130784" y="439233"/>
                  </a:lnTo>
                  <a:lnTo>
                    <a:pt x="94412" y="418154"/>
                  </a:lnTo>
                  <a:lnTo>
                    <a:pt x="62722" y="390239"/>
                  </a:lnTo>
                  <a:lnTo>
                    <a:pt x="36573" y="356406"/>
                  </a:lnTo>
                  <a:lnTo>
                    <a:pt x="16829" y="317575"/>
                  </a:lnTo>
                  <a:lnTo>
                    <a:pt x="4350" y="274666"/>
                  </a:lnTo>
                  <a:lnTo>
                    <a:pt x="0" y="228600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84" name="object 3">
            <a:extLst>
              <a:ext uri="{FF2B5EF4-FFF2-40B4-BE49-F238E27FC236}">
                <a16:creationId xmlns:a16="http://schemas.microsoft.com/office/drawing/2014/main" id="{DA470A97-6B01-0942-94A3-D23086B65CCD}"/>
              </a:ext>
            </a:extLst>
          </p:cNvPr>
          <p:cNvGrpSpPr/>
          <p:nvPr/>
        </p:nvGrpSpPr>
        <p:grpSpPr>
          <a:xfrm>
            <a:off x="5630545" y="3463671"/>
            <a:ext cx="440690" cy="469900"/>
            <a:chOff x="4134611" y="1078991"/>
            <a:chExt cx="440690" cy="469900"/>
          </a:xfrm>
        </p:grpSpPr>
        <p:sp>
          <p:nvSpPr>
            <p:cNvPr id="85" name="object 4">
              <a:extLst>
                <a:ext uri="{FF2B5EF4-FFF2-40B4-BE49-F238E27FC236}">
                  <a16:creationId xmlns:a16="http://schemas.microsoft.com/office/drawing/2014/main" id="{39502B23-73C6-854A-8934-583EC2C4D967}"/>
                </a:ext>
              </a:extLst>
            </p:cNvPr>
            <p:cNvSpPr/>
            <p:nvPr/>
          </p:nvSpPr>
          <p:spPr>
            <a:xfrm>
              <a:off x="4140707" y="1085087"/>
              <a:ext cx="428625" cy="457200"/>
            </a:xfrm>
            <a:custGeom>
              <a:avLst/>
              <a:gdLst/>
              <a:ahLst/>
              <a:cxnLst/>
              <a:rect l="l" t="t" r="r" b="b"/>
              <a:pathLst>
                <a:path w="428625" h="457200">
                  <a:moveTo>
                    <a:pt x="214121" y="0"/>
                  </a:moveTo>
                  <a:lnTo>
                    <a:pt x="170974" y="4644"/>
                  </a:lnTo>
                  <a:lnTo>
                    <a:pt x="130784" y="17966"/>
                  </a:lnTo>
                  <a:lnTo>
                    <a:pt x="94412" y="39045"/>
                  </a:lnTo>
                  <a:lnTo>
                    <a:pt x="62722" y="66960"/>
                  </a:lnTo>
                  <a:lnTo>
                    <a:pt x="36573" y="100793"/>
                  </a:lnTo>
                  <a:lnTo>
                    <a:pt x="16829" y="139624"/>
                  </a:lnTo>
                  <a:lnTo>
                    <a:pt x="4350" y="182533"/>
                  </a:lnTo>
                  <a:lnTo>
                    <a:pt x="0" y="228600"/>
                  </a:lnTo>
                  <a:lnTo>
                    <a:pt x="4350" y="274666"/>
                  </a:lnTo>
                  <a:lnTo>
                    <a:pt x="16829" y="317575"/>
                  </a:lnTo>
                  <a:lnTo>
                    <a:pt x="36573" y="356406"/>
                  </a:lnTo>
                  <a:lnTo>
                    <a:pt x="62722" y="390239"/>
                  </a:lnTo>
                  <a:lnTo>
                    <a:pt x="94412" y="418154"/>
                  </a:lnTo>
                  <a:lnTo>
                    <a:pt x="130784" y="439233"/>
                  </a:lnTo>
                  <a:lnTo>
                    <a:pt x="170974" y="452555"/>
                  </a:lnTo>
                  <a:lnTo>
                    <a:pt x="214121" y="457200"/>
                  </a:lnTo>
                  <a:lnTo>
                    <a:pt x="257269" y="452555"/>
                  </a:lnTo>
                  <a:lnTo>
                    <a:pt x="297459" y="439233"/>
                  </a:lnTo>
                  <a:lnTo>
                    <a:pt x="333831" y="418154"/>
                  </a:lnTo>
                  <a:lnTo>
                    <a:pt x="365521" y="390239"/>
                  </a:lnTo>
                  <a:lnTo>
                    <a:pt x="391670" y="356406"/>
                  </a:lnTo>
                  <a:lnTo>
                    <a:pt x="411414" y="317575"/>
                  </a:lnTo>
                  <a:lnTo>
                    <a:pt x="423893" y="274666"/>
                  </a:lnTo>
                  <a:lnTo>
                    <a:pt x="428243" y="228600"/>
                  </a:lnTo>
                  <a:lnTo>
                    <a:pt x="423893" y="182533"/>
                  </a:lnTo>
                  <a:lnTo>
                    <a:pt x="411414" y="139624"/>
                  </a:lnTo>
                  <a:lnTo>
                    <a:pt x="391670" y="100793"/>
                  </a:lnTo>
                  <a:lnTo>
                    <a:pt x="365521" y="66960"/>
                  </a:lnTo>
                  <a:lnTo>
                    <a:pt x="333831" y="39045"/>
                  </a:lnTo>
                  <a:lnTo>
                    <a:pt x="297459" y="17966"/>
                  </a:lnTo>
                  <a:lnTo>
                    <a:pt x="257269" y="4644"/>
                  </a:lnTo>
                  <a:lnTo>
                    <a:pt x="214121" y="0"/>
                  </a:lnTo>
                  <a:close/>
                </a:path>
              </a:pathLst>
            </a:custGeom>
            <a:solidFill>
              <a:srgbClr val="FF00FF"/>
            </a:solidFill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6" name="object 5">
              <a:extLst>
                <a:ext uri="{FF2B5EF4-FFF2-40B4-BE49-F238E27FC236}">
                  <a16:creationId xmlns:a16="http://schemas.microsoft.com/office/drawing/2014/main" id="{6742E02A-AD2E-3F41-B941-CF53F2BE8D28}"/>
                </a:ext>
              </a:extLst>
            </p:cNvPr>
            <p:cNvSpPr/>
            <p:nvPr/>
          </p:nvSpPr>
          <p:spPr>
            <a:xfrm>
              <a:off x="4263897" y="1221485"/>
              <a:ext cx="182245" cy="47625"/>
            </a:xfrm>
            <a:custGeom>
              <a:avLst/>
              <a:gdLst/>
              <a:ahLst/>
              <a:cxnLst/>
              <a:rect l="l" t="t" r="r" b="b"/>
              <a:pathLst>
                <a:path w="182245" h="47625">
                  <a:moveTo>
                    <a:pt x="22351" y="0"/>
                  </a:moveTo>
                  <a:lnTo>
                    <a:pt x="13662" y="1873"/>
                  </a:lnTo>
                  <a:lnTo>
                    <a:pt x="6556" y="6984"/>
                  </a:lnTo>
                  <a:lnTo>
                    <a:pt x="1760" y="14573"/>
                  </a:lnTo>
                  <a:lnTo>
                    <a:pt x="0" y="23875"/>
                  </a:lnTo>
                  <a:lnTo>
                    <a:pt x="1760" y="33105"/>
                  </a:lnTo>
                  <a:lnTo>
                    <a:pt x="6556" y="40655"/>
                  </a:lnTo>
                  <a:lnTo>
                    <a:pt x="13662" y="45753"/>
                  </a:lnTo>
                  <a:lnTo>
                    <a:pt x="22351" y="47625"/>
                  </a:lnTo>
                  <a:lnTo>
                    <a:pt x="31021" y="45753"/>
                  </a:lnTo>
                  <a:lnTo>
                    <a:pt x="38084" y="40655"/>
                  </a:lnTo>
                  <a:lnTo>
                    <a:pt x="42836" y="33105"/>
                  </a:lnTo>
                  <a:lnTo>
                    <a:pt x="44576" y="23875"/>
                  </a:lnTo>
                  <a:lnTo>
                    <a:pt x="42836" y="14573"/>
                  </a:lnTo>
                  <a:lnTo>
                    <a:pt x="38084" y="6984"/>
                  </a:lnTo>
                  <a:lnTo>
                    <a:pt x="31021" y="1873"/>
                  </a:lnTo>
                  <a:lnTo>
                    <a:pt x="22351" y="0"/>
                  </a:lnTo>
                  <a:close/>
                </a:path>
                <a:path w="182245" h="47625">
                  <a:moveTo>
                    <a:pt x="159512" y="0"/>
                  </a:moveTo>
                  <a:lnTo>
                    <a:pt x="150842" y="1873"/>
                  </a:lnTo>
                  <a:lnTo>
                    <a:pt x="143779" y="6984"/>
                  </a:lnTo>
                  <a:lnTo>
                    <a:pt x="139027" y="14573"/>
                  </a:lnTo>
                  <a:lnTo>
                    <a:pt x="137287" y="23875"/>
                  </a:lnTo>
                  <a:lnTo>
                    <a:pt x="139027" y="33105"/>
                  </a:lnTo>
                  <a:lnTo>
                    <a:pt x="143779" y="40655"/>
                  </a:lnTo>
                  <a:lnTo>
                    <a:pt x="150842" y="45753"/>
                  </a:lnTo>
                  <a:lnTo>
                    <a:pt x="159512" y="47625"/>
                  </a:lnTo>
                  <a:lnTo>
                    <a:pt x="168201" y="45753"/>
                  </a:lnTo>
                  <a:lnTo>
                    <a:pt x="175307" y="40655"/>
                  </a:lnTo>
                  <a:lnTo>
                    <a:pt x="180103" y="33105"/>
                  </a:lnTo>
                  <a:lnTo>
                    <a:pt x="181863" y="23875"/>
                  </a:lnTo>
                  <a:lnTo>
                    <a:pt x="180103" y="14573"/>
                  </a:lnTo>
                  <a:lnTo>
                    <a:pt x="175307" y="6984"/>
                  </a:lnTo>
                  <a:lnTo>
                    <a:pt x="168201" y="1873"/>
                  </a:lnTo>
                  <a:lnTo>
                    <a:pt x="159512" y="0"/>
                  </a:lnTo>
                  <a:close/>
                </a:path>
              </a:pathLst>
            </a:custGeom>
            <a:solidFill>
              <a:srgbClr val="CD00CD"/>
            </a:solidFill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7" name="object 6">
              <a:extLst>
                <a:ext uri="{FF2B5EF4-FFF2-40B4-BE49-F238E27FC236}">
                  <a16:creationId xmlns:a16="http://schemas.microsoft.com/office/drawing/2014/main" id="{8B0AC12C-2ED2-744A-8152-BD20E33113D6}"/>
                </a:ext>
              </a:extLst>
            </p:cNvPr>
            <p:cNvSpPr/>
            <p:nvPr/>
          </p:nvSpPr>
          <p:spPr>
            <a:xfrm>
              <a:off x="4140707" y="1085087"/>
              <a:ext cx="428625" cy="457200"/>
            </a:xfrm>
            <a:custGeom>
              <a:avLst/>
              <a:gdLst/>
              <a:ahLst/>
              <a:cxnLst/>
              <a:rect l="l" t="t" r="r" b="b"/>
              <a:pathLst>
                <a:path w="428625" h="457200">
                  <a:moveTo>
                    <a:pt x="123189" y="160274"/>
                  </a:moveTo>
                  <a:lnTo>
                    <a:pt x="124950" y="150971"/>
                  </a:lnTo>
                  <a:lnTo>
                    <a:pt x="129746" y="143382"/>
                  </a:lnTo>
                  <a:lnTo>
                    <a:pt x="136852" y="138271"/>
                  </a:lnTo>
                  <a:lnTo>
                    <a:pt x="145541" y="136398"/>
                  </a:lnTo>
                  <a:lnTo>
                    <a:pt x="154211" y="138271"/>
                  </a:lnTo>
                  <a:lnTo>
                    <a:pt x="161274" y="143382"/>
                  </a:lnTo>
                  <a:lnTo>
                    <a:pt x="166026" y="150971"/>
                  </a:lnTo>
                  <a:lnTo>
                    <a:pt x="167766" y="160274"/>
                  </a:lnTo>
                  <a:lnTo>
                    <a:pt x="166026" y="169503"/>
                  </a:lnTo>
                  <a:lnTo>
                    <a:pt x="161274" y="177053"/>
                  </a:lnTo>
                  <a:lnTo>
                    <a:pt x="154211" y="182151"/>
                  </a:lnTo>
                  <a:lnTo>
                    <a:pt x="145541" y="184023"/>
                  </a:lnTo>
                  <a:lnTo>
                    <a:pt x="136852" y="182151"/>
                  </a:lnTo>
                  <a:lnTo>
                    <a:pt x="129746" y="177053"/>
                  </a:lnTo>
                  <a:lnTo>
                    <a:pt x="124950" y="169503"/>
                  </a:lnTo>
                  <a:lnTo>
                    <a:pt x="123189" y="160274"/>
                  </a:lnTo>
                  <a:close/>
                </a:path>
                <a:path w="428625" h="457200">
                  <a:moveTo>
                    <a:pt x="260476" y="160274"/>
                  </a:moveTo>
                  <a:lnTo>
                    <a:pt x="262217" y="150971"/>
                  </a:lnTo>
                  <a:lnTo>
                    <a:pt x="266969" y="143382"/>
                  </a:lnTo>
                  <a:lnTo>
                    <a:pt x="274032" y="138271"/>
                  </a:lnTo>
                  <a:lnTo>
                    <a:pt x="282701" y="136398"/>
                  </a:lnTo>
                  <a:lnTo>
                    <a:pt x="291391" y="138271"/>
                  </a:lnTo>
                  <a:lnTo>
                    <a:pt x="298497" y="143382"/>
                  </a:lnTo>
                  <a:lnTo>
                    <a:pt x="303293" y="150971"/>
                  </a:lnTo>
                  <a:lnTo>
                    <a:pt x="305053" y="160274"/>
                  </a:lnTo>
                  <a:lnTo>
                    <a:pt x="303293" y="169503"/>
                  </a:lnTo>
                  <a:lnTo>
                    <a:pt x="298497" y="177053"/>
                  </a:lnTo>
                  <a:lnTo>
                    <a:pt x="291391" y="182151"/>
                  </a:lnTo>
                  <a:lnTo>
                    <a:pt x="282701" y="184023"/>
                  </a:lnTo>
                  <a:lnTo>
                    <a:pt x="274032" y="182151"/>
                  </a:lnTo>
                  <a:lnTo>
                    <a:pt x="266969" y="177053"/>
                  </a:lnTo>
                  <a:lnTo>
                    <a:pt x="262217" y="169503"/>
                  </a:lnTo>
                  <a:lnTo>
                    <a:pt x="260476" y="160274"/>
                  </a:lnTo>
                  <a:close/>
                </a:path>
                <a:path w="428625" h="457200">
                  <a:moveTo>
                    <a:pt x="98043" y="328295"/>
                  </a:moveTo>
                  <a:lnTo>
                    <a:pt x="144448" y="355544"/>
                  </a:lnTo>
                  <a:lnTo>
                    <a:pt x="190847" y="369168"/>
                  </a:lnTo>
                  <a:lnTo>
                    <a:pt x="237233" y="369168"/>
                  </a:lnTo>
                  <a:lnTo>
                    <a:pt x="283602" y="355544"/>
                  </a:lnTo>
                  <a:lnTo>
                    <a:pt x="329945" y="328295"/>
                  </a:lnTo>
                </a:path>
                <a:path w="428625" h="457200">
                  <a:moveTo>
                    <a:pt x="0" y="228600"/>
                  </a:moveTo>
                  <a:lnTo>
                    <a:pt x="4350" y="182533"/>
                  </a:lnTo>
                  <a:lnTo>
                    <a:pt x="16829" y="139624"/>
                  </a:lnTo>
                  <a:lnTo>
                    <a:pt x="36573" y="100793"/>
                  </a:lnTo>
                  <a:lnTo>
                    <a:pt x="62722" y="66960"/>
                  </a:lnTo>
                  <a:lnTo>
                    <a:pt x="94412" y="39045"/>
                  </a:lnTo>
                  <a:lnTo>
                    <a:pt x="130784" y="17966"/>
                  </a:lnTo>
                  <a:lnTo>
                    <a:pt x="170974" y="4644"/>
                  </a:lnTo>
                  <a:lnTo>
                    <a:pt x="214121" y="0"/>
                  </a:lnTo>
                  <a:lnTo>
                    <a:pt x="257269" y="4644"/>
                  </a:lnTo>
                  <a:lnTo>
                    <a:pt x="297459" y="17966"/>
                  </a:lnTo>
                  <a:lnTo>
                    <a:pt x="333831" y="39045"/>
                  </a:lnTo>
                  <a:lnTo>
                    <a:pt x="365521" y="66960"/>
                  </a:lnTo>
                  <a:lnTo>
                    <a:pt x="391670" y="100793"/>
                  </a:lnTo>
                  <a:lnTo>
                    <a:pt x="411414" y="139624"/>
                  </a:lnTo>
                  <a:lnTo>
                    <a:pt x="423893" y="182533"/>
                  </a:lnTo>
                  <a:lnTo>
                    <a:pt x="428243" y="228600"/>
                  </a:lnTo>
                  <a:lnTo>
                    <a:pt x="423893" y="274666"/>
                  </a:lnTo>
                  <a:lnTo>
                    <a:pt x="411414" y="317575"/>
                  </a:lnTo>
                  <a:lnTo>
                    <a:pt x="391670" y="356406"/>
                  </a:lnTo>
                  <a:lnTo>
                    <a:pt x="365521" y="390239"/>
                  </a:lnTo>
                  <a:lnTo>
                    <a:pt x="333831" y="418154"/>
                  </a:lnTo>
                  <a:lnTo>
                    <a:pt x="297459" y="439233"/>
                  </a:lnTo>
                  <a:lnTo>
                    <a:pt x="257269" y="452555"/>
                  </a:lnTo>
                  <a:lnTo>
                    <a:pt x="214121" y="457200"/>
                  </a:lnTo>
                  <a:lnTo>
                    <a:pt x="170974" y="452555"/>
                  </a:lnTo>
                  <a:lnTo>
                    <a:pt x="130784" y="439233"/>
                  </a:lnTo>
                  <a:lnTo>
                    <a:pt x="94412" y="418154"/>
                  </a:lnTo>
                  <a:lnTo>
                    <a:pt x="62722" y="390239"/>
                  </a:lnTo>
                  <a:lnTo>
                    <a:pt x="36573" y="356406"/>
                  </a:lnTo>
                  <a:lnTo>
                    <a:pt x="16829" y="317575"/>
                  </a:lnTo>
                  <a:lnTo>
                    <a:pt x="4350" y="274666"/>
                  </a:lnTo>
                  <a:lnTo>
                    <a:pt x="0" y="228600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88" name="Oval 87">
            <a:extLst>
              <a:ext uri="{FF2B5EF4-FFF2-40B4-BE49-F238E27FC236}">
                <a16:creationId xmlns:a16="http://schemas.microsoft.com/office/drawing/2014/main" id="{A2F05BFF-67E9-3046-91F1-C9F3DDA21DDE}"/>
              </a:ext>
            </a:extLst>
          </p:cNvPr>
          <p:cNvSpPr/>
          <p:nvPr/>
        </p:nvSpPr>
        <p:spPr>
          <a:xfrm>
            <a:off x="5335335" y="1447800"/>
            <a:ext cx="2336800" cy="1066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32855328-98E8-B54C-A273-68347D7DA1D3}"/>
              </a:ext>
            </a:extLst>
          </p:cNvPr>
          <p:cNvSpPr/>
          <p:nvPr/>
        </p:nvSpPr>
        <p:spPr>
          <a:xfrm>
            <a:off x="5335335" y="3120136"/>
            <a:ext cx="2336800" cy="1066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27CB3116-7FF2-6E40-B854-4743D7983D1D}"/>
              </a:ext>
            </a:extLst>
          </p:cNvPr>
          <p:cNvSpPr txBox="1"/>
          <p:nvPr/>
        </p:nvSpPr>
        <p:spPr>
          <a:xfrm>
            <a:off x="5588785" y="4561639"/>
            <a:ext cx="19976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What you get</a:t>
            </a:r>
          </a:p>
        </p:txBody>
      </p:sp>
    </p:spTree>
    <p:extLst>
      <p:ext uri="{BB962C8B-B14F-4D97-AF65-F5344CB8AC3E}">
        <p14:creationId xmlns:p14="http://schemas.microsoft.com/office/powerpoint/2010/main" val="34430933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2514853" y="3424936"/>
            <a:ext cx="440690" cy="469900"/>
            <a:chOff x="4134611" y="1078991"/>
            <a:chExt cx="440690" cy="469900"/>
          </a:xfrm>
        </p:grpSpPr>
        <p:sp>
          <p:nvSpPr>
            <p:cNvPr id="4" name="object 4"/>
            <p:cNvSpPr/>
            <p:nvPr/>
          </p:nvSpPr>
          <p:spPr>
            <a:xfrm>
              <a:off x="4140707" y="1085087"/>
              <a:ext cx="428625" cy="457200"/>
            </a:xfrm>
            <a:custGeom>
              <a:avLst/>
              <a:gdLst/>
              <a:ahLst/>
              <a:cxnLst/>
              <a:rect l="l" t="t" r="r" b="b"/>
              <a:pathLst>
                <a:path w="428625" h="457200">
                  <a:moveTo>
                    <a:pt x="214121" y="0"/>
                  </a:moveTo>
                  <a:lnTo>
                    <a:pt x="170974" y="4644"/>
                  </a:lnTo>
                  <a:lnTo>
                    <a:pt x="130784" y="17966"/>
                  </a:lnTo>
                  <a:lnTo>
                    <a:pt x="94412" y="39045"/>
                  </a:lnTo>
                  <a:lnTo>
                    <a:pt x="62722" y="66960"/>
                  </a:lnTo>
                  <a:lnTo>
                    <a:pt x="36573" y="100793"/>
                  </a:lnTo>
                  <a:lnTo>
                    <a:pt x="16829" y="139624"/>
                  </a:lnTo>
                  <a:lnTo>
                    <a:pt x="4350" y="182533"/>
                  </a:lnTo>
                  <a:lnTo>
                    <a:pt x="0" y="228600"/>
                  </a:lnTo>
                  <a:lnTo>
                    <a:pt x="4350" y="274666"/>
                  </a:lnTo>
                  <a:lnTo>
                    <a:pt x="16829" y="317575"/>
                  </a:lnTo>
                  <a:lnTo>
                    <a:pt x="36573" y="356406"/>
                  </a:lnTo>
                  <a:lnTo>
                    <a:pt x="62722" y="390239"/>
                  </a:lnTo>
                  <a:lnTo>
                    <a:pt x="94412" y="418154"/>
                  </a:lnTo>
                  <a:lnTo>
                    <a:pt x="130784" y="439233"/>
                  </a:lnTo>
                  <a:lnTo>
                    <a:pt x="170974" y="452555"/>
                  </a:lnTo>
                  <a:lnTo>
                    <a:pt x="214121" y="457200"/>
                  </a:lnTo>
                  <a:lnTo>
                    <a:pt x="257269" y="452555"/>
                  </a:lnTo>
                  <a:lnTo>
                    <a:pt x="297459" y="439233"/>
                  </a:lnTo>
                  <a:lnTo>
                    <a:pt x="333831" y="418154"/>
                  </a:lnTo>
                  <a:lnTo>
                    <a:pt x="365521" y="390239"/>
                  </a:lnTo>
                  <a:lnTo>
                    <a:pt x="391670" y="356406"/>
                  </a:lnTo>
                  <a:lnTo>
                    <a:pt x="411414" y="317575"/>
                  </a:lnTo>
                  <a:lnTo>
                    <a:pt x="423893" y="274666"/>
                  </a:lnTo>
                  <a:lnTo>
                    <a:pt x="428243" y="228600"/>
                  </a:lnTo>
                  <a:lnTo>
                    <a:pt x="423893" y="182533"/>
                  </a:lnTo>
                  <a:lnTo>
                    <a:pt x="411414" y="139624"/>
                  </a:lnTo>
                  <a:lnTo>
                    <a:pt x="391670" y="100793"/>
                  </a:lnTo>
                  <a:lnTo>
                    <a:pt x="365521" y="66960"/>
                  </a:lnTo>
                  <a:lnTo>
                    <a:pt x="333831" y="39045"/>
                  </a:lnTo>
                  <a:lnTo>
                    <a:pt x="297459" y="17966"/>
                  </a:lnTo>
                  <a:lnTo>
                    <a:pt x="257269" y="4644"/>
                  </a:lnTo>
                  <a:lnTo>
                    <a:pt x="214121" y="0"/>
                  </a:lnTo>
                  <a:close/>
                </a:path>
              </a:pathLst>
            </a:custGeom>
            <a:solidFill>
              <a:srgbClr val="FF00FF"/>
            </a:solidFill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4263897" y="1221485"/>
              <a:ext cx="182245" cy="47625"/>
            </a:xfrm>
            <a:custGeom>
              <a:avLst/>
              <a:gdLst/>
              <a:ahLst/>
              <a:cxnLst/>
              <a:rect l="l" t="t" r="r" b="b"/>
              <a:pathLst>
                <a:path w="182245" h="47625">
                  <a:moveTo>
                    <a:pt x="22351" y="0"/>
                  </a:moveTo>
                  <a:lnTo>
                    <a:pt x="13662" y="1873"/>
                  </a:lnTo>
                  <a:lnTo>
                    <a:pt x="6556" y="6984"/>
                  </a:lnTo>
                  <a:lnTo>
                    <a:pt x="1760" y="14573"/>
                  </a:lnTo>
                  <a:lnTo>
                    <a:pt x="0" y="23875"/>
                  </a:lnTo>
                  <a:lnTo>
                    <a:pt x="1760" y="33105"/>
                  </a:lnTo>
                  <a:lnTo>
                    <a:pt x="6556" y="40655"/>
                  </a:lnTo>
                  <a:lnTo>
                    <a:pt x="13662" y="45753"/>
                  </a:lnTo>
                  <a:lnTo>
                    <a:pt x="22351" y="47625"/>
                  </a:lnTo>
                  <a:lnTo>
                    <a:pt x="31021" y="45753"/>
                  </a:lnTo>
                  <a:lnTo>
                    <a:pt x="38084" y="40655"/>
                  </a:lnTo>
                  <a:lnTo>
                    <a:pt x="42836" y="33105"/>
                  </a:lnTo>
                  <a:lnTo>
                    <a:pt x="44576" y="23875"/>
                  </a:lnTo>
                  <a:lnTo>
                    <a:pt x="42836" y="14573"/>
                  </a:lnTo>
                  <a:lnTo>
                    <a:pt x="38084" y="6984"/>
                  </a:lnTo>
                  <a:lnTo>
                    <a:pt x="31021" y="1873"/>
                  </a:lnTo>
                  <a:lnTo>
                    <a:pt x="22351" y="0"/>
                  </a:lnTo>
                  <a:close/>
                </a:path>
                <a:path w="182245" h="47625">
                  <a:moveTo>
                    <a:pt x="159512" y="0"/>
                  </a:moveTo>
                  <a:lnTo>
                    <a:pt x="150842" y="1873"/>
                  </a:lnTo>
                  <a:lnTo>
                    <a:pt x="143779" y="6984"/>
                  </a:lnTo>
                  <a:lnTo>
                    <a:pt x="139027" y="14573"/>
                  </a:lnTo>
                  <a:lnTo>
                    <a:pt x="137287" y="23875"/>
                  </a:lnTo>
                  <a:lnTo>
                    <a:pt x="139027" y="33105"/>
                  </a:lnTo>
                  <a:lnTo>
                    <a:pt x="143779" y="40655"/>
                  </a:lnTo>
                  <a:lnTo>
                    <a:pt x="150842" y="45753"/>
                  </a:lnTo>
                  <a:lnTo>
                    <a:pt x="159512" y="47625"/>
                  </a:lnTo>
                  <a:lnTo>
                    <a:pt x="168201" y="45753"/>
                  </a:lnTo>
                  <a:lnTo>
                    <a:pt x="175307" y="40655"/>
                  </a:lnTo>
                  <a:lnTo>
                    <a:pt x="180103" y="33105"/>
                  </a:lnTo>
                  <a:lnTo>
                    <a:pt x="181863" y="23875"/>
                  </a:lnTo>
                  <a:lnTo>
                    <a:pt x="180103" y="14573"/>
                  </a:lnTo>
                  <a:lnTo>
                    <a:pt x="175307" y="6984"/>
                  </a:lnTo>
                  <a:lnTo>
                    <a:pt x="168201" y="1873"/>
                  </a:lnTo>
                  <a:lnTo>
                    <a:pt x="159512" y="0"/>
                  </a:lnTo>
                  <a:close/>
                </a:path>
              </a:pathLst>
            </a:custGeom>
            <a:solidFill>
              <a:srgbClr val="CD00CD"/>
            </a:solidFill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4140707" y="1085087"/>
              <a:ext cx="428625" cy="457200"/>
            </a:xfrm>
            <a:custGeom>
              <a:avLst/>
              <a:gdLst/>
              <a:ahLst/>
              <a:cxnLst/>
              <a:rect l="l" t="t" r="r" b="b"/>
              <a:pathLst>
                <a:path w="428625" h="457200">
                  <a:moveTo>
                    <a:pt x="123189" y="160274"/>
                  </a:moveTo>
                  <a:lnTo>
                    <a:pt x="124950" y="150971"/>
                  </a:lnTo>
                  <a:lnTo>
                    <a:pt x="129746" y="143382"/>
                  </a:lnTo>
                  <a:lnTo>
                    <a:pt x="136852" y="138271"/>
                  </a:lnTo>
                  <a:lnTo>
                    <a:pt x="145541" y="136398"/>
                  </a:lnTo>
                  <a:lnTo>
                    <a:pt x="154211" y="138271"/>
                  </a:lnTo>
                  <a:lnTo>
                    <a:pt x="161274" y="143382"/>
                  </a:lnTo>
                  <a:lnTo>
                    <a:pt x="166026" y="150971"/>
                  </a:lnTo>
                  <a:lnTo>
                    <a:pt x="167766" y="160274"/>
                  </a:lnTo>
                  <a:lnTo>
                    <a:pt x="166026" y="169503"/>
                  </a:lnTo>
                  <a:lnTo>
                    <a:pt x="161274" y="177053"/>
                  </a:lnTo>
                  <a:lnTo>
                    <a:pt x="154211" y="182151"/>
                  </a:lnTo>
                  <a:lnTo>
                    <a:pt x="145541" y="184023"/>
                  </a:lnTo>
                  <a:lnTo>
                    <a:pt x="136852" y="182151"/>
                  </a:lnTo>
                  <a:lnTo>
                    <a:pt x="129746" y="177053"/>
                  </a:lnTo>
                  <a:lnTo>
                    <a:pt x="124950" y="169503"/>
                  </a:lnTo>
                  <a:lnTo>
                    <a:pt x="123189" y="160274"/>
                  </a:lnTo>
                  <a:close/>
                </a:path>
                <a:path w="428625" h="457200">
                  <a:moveTo>
                    <a:pt x="260476" y="160274"/>
                  </a:moveTo>
                  <a:lnTo>
                    <a:pt x="262217" y="150971"/>
                  </a:lnTo>
                  <a:lnTo>
                    <a:pt x="266969" y="143382"/>
                  </a:lnTo>
                  <a:lnTo>
                    <a:pt x="274032" y="138271"/>
                  </a:lnTo>
                  <a:lnTo>
                    <a:pt x="282701" y="136398"/>
                  </a:lnTo>
                  <a:lnTo>
                    <a:pt x="291391" y="138271"/>
                  </a:lnTo>
                  <a:lnTo>
                    <a:pt x="298497" y="143382"/>
                  </a:lnTo>
                  <a:lnTo>
                    <a:pt x="303293" y="150971"/>
                  </a:lnTo>
                  <a:lnTo>
                    <a:pt x="305053" y="160274"/>
                  </a:lnTo>
                  <a:lnTo>
                    <a:pt x="303293" y="169503"/>
                  </a:lnTo>
                  <a:lnTo>
                    <a:pt x="298497" y="177053"/>
                  </a:lnTo>
                  <a:lnTo>
                    <a:pt x="291391" y="182151"/>
                  </a:lnTo>
                  <a:lnTo>
                    <a:pt x="282701" y="184023"/>
                  </a:lnTo>
                  <a:lnTo>
                    <a:pt x="274032" y="182151"/>
                  </a:lnTo>
                  <a:lnTo>
                    <a:pt x="266969" y="177053"/>
                  </a:lnTo>
                  <a:lnTo>
                    <a:pt x="262217" y="169503"/>
                  </a:lnTo>
                  <a:lnTo>
                    <a:pt x="260476" y="160274"/>
                  </a:lnTo>
                  <a:close/>
                </a:path>
                <a:path w="428625" h="457200">
                  <a:moveTo>
                    <a:pt x="98043" y="328295"/>
                  </a:moveTo>
                  <a:lnTo>
                    <a:pt x="144448" y="355544"/>
                  </a:lnTo>
                  <a:lnTo>
                    <a:pt x="190847" y="369168"/>
                  </a:lnTo>
                  <a:lnTo>
                    <a:pt x="237233" y="369168"/>
                  </a:lnTo>
                  <a:lnTo>
                    <a:pt x="283602" y="355544"/>
                  </a:lnTo>
                  <a:lnTo>
                    <a:pt x="329945" y="328295"/>
                  </a:lnTo>
                </a:path>
                <a:path w="428625" h="457200">
                  <a:moveTo>
                    <a:pt x="0" y="228600"/>
                  </a:moveTo>
                  <a:lnTo>
                    <a:pt x="4350" y="182533"/>
                  </a:lnTo>
                  <a:lnTo>
                    <a:pt x="16829" y="139624"/>
                  </a:lnTo>
                  <a:lnTo>
                    <a:pt x="36573" y="100793"/>
                  </a:lnTo>
                  <a:lnTo>
                    <a:pt x="62722" y="66960"/>
                  </a:lnTo>
                  <a:lnTo>
                    <a:pt x="94412" y="39045"/>
                  </a:lnTo>
                  <a:lnTo>
                    <a:pt x="130784" y="17966"/>
                  </a:lnTo>
                  <a:lnTo>
                    <a:pt x="170974" y="4644"/>
                  </a:lnTo>
                  <a:lnTo>
                    <a:pt x="214121" y="0"/>
                  </a:lnTo>
                  <a:lnTo>
                    <a:pt x="257269" y="4644"/>
                  </a:lnTo>
                  <a:lnTo>
                    <a:pt x="297459" y="17966"/>
                  </a:lnTo>
                  <a:lnTo>
                    <a:pt x="333831" y="39045"/>
                  </a:lnTo>
                  <a:lnTo>
                    <a:pt x="365521" y="66960"/>
                  </a:lnTo>
                  <a:lnTo>
                    <a:pt x="391670" y="100793"/>
                  </a:lnTo>
                  <a:lnTo>
                    <a:pt x="411414" y="139624"/>
                  </a:lnTo>
                  <a:lnTo>
                    <a:pt x="423893" y="182533"/>
                  </a:lnTo>
                  <a:lnTo>
                    <a:pt x="428243" y="228600"/>
                  </a:lnTo>
                  <a:lnTo>
                    <a:pt x="423893" y="274666"/>
                  </a:lnTo>
                  <a:lnTo>
                    <a:pt x="411414" y="317575"/>
                  </a:lnTo>
                  <a:lnTo>
                    <a:pt x="391670" y="356406"/>
                  </a:lnTo>
                  <a:lnTo>
                    <a:pt x="365521" y="390239"/>
                  </a:lnTo>
                  <a:lnTo>
                    <a:pt x="333831" y="418154"/>
                  </a:lnTo>
                  <a:lnTo>
                    <a:pt x="297459" y="439233"/>
                  </a:lnTo>
                  <a:lnTo>
                    <a:pt x="257269" y="452555"/>
                  </a:lnTo>
                  <a:lnTo>
                    <a:pt x="214121" y="457200"/>
                  </a:lnTo>
                  <a:lnTo>
                    <a:pt x="170974" y="452555"/>
                  </a:lnTo>
                  <a:lnTo>
                    <a:pt x="130784" y="439233"/>
                  </a:lnTo>
                  <a:lnTo>
                    <a:pt x="94412" y="418154"/>
                  </a:lnTo>
                  <a:lnTo>
                    <a:pt x="62722" y="390239"/>
                  </a:lnTo>
                  <a:lnTo>
                    <a:pt x="36573" y="356406"/>
                  </a:lnTo>
                  <a:lnTo>
                    <a:pt x="16829" y="317575"/>
                  </a:lnTo>
                  <a:lnTo>
                    <a:pt x="4350" y="274666"/>
                  </a:lnTo>
                  <a:lnTo>
                    <a:pt x="0" y="228600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1904172" y="1745805"/>
            <a:ext cx="440690" cy="469900"/>
            <a:chOff x="2406395" y="1068324"/>
            <a:chExt cx="440690" cy="469900"/>
          </a:xfrm>
        </p:grpSpPr>
        <p:sp>
          <p:nvSpPr>
            <p:cNvPr id="8" name="object 8"/>
            <p:cNvSpPr/>
            <p:nvPr/>
          </p:nvSpPr>
          <p:spPr>
            <a:xfrm>
              <a:off x="2412491" y="1074420"/>
              <a:ext cx="428625" cy="457200"/>
            </a:xfrm>
            <a:custGeom>
              <a:avLst/>
              <a:gdLst/>
              <a:ahLst/>
              <a:cxnLst/>
              <a:rect l="l" t="t" r="r" b="b"/>
              <a:pathLst>
                <a:path w="428625" h="457200">
                  <a:moveTo>
                    <a:pt x="214121" y="0"/>
                  </a:moveTo>
                  <a:lnTo>
                    <a:pt x="170974" y="4644"/>
                  </a:lnTo>
                  <a:lnTo>
                    <a:pt x="130784" y="17966"/>
                  </a:lnTo>
                  <a:lnTo>
                    <a:pt x="94412" y="39045"/>
                  </a:lnTo>
                  <a:lnTo>
                    <a:pt x="62722" y="66960"/>
                  </a:lnTo>
                  <a:lnTo>
                    <a:pt x="36573" y="100793"/>
                  </a:lnTo>
                  <a:lnTo>
                    <a:pt x="16829" y="139624"/>
                  </a:lnTo>
                  <a:lnTo>
                    <a:pt x="4350" y="182533"/>
                  </a:lnTo>
                  <a:lnTo>
                    <a:pt x="0" y="228600"/>
                  </a:lnTo>
                  <a:lnTo>
                    <a:pt x="4350" y="274666"/>
                  </a:lnTo>
                  <a:lnTo>
                    <a:pt x="16829" y="317575"/>
                  </a:lnTo>
                  <a:lnTo>
                    <a:pt x="36573" y="356406"/>
                  </a:lnTo>
                  <a:lnTo>
                    <a:pt x="62722" y="390239"/>
                  </a:lnTo>
                  <a:lnTo>
                    <a:pt x="94412" y="418154"/>
                  </a:lnTo>
                  <a:lnTo>
                    <a:pt x="130784" y="439233"/>
                  </a:lnTo>
                  <a:lnTo>
                    <a:pt x="170974" y="452555"/>
                  </a:lnTo>
                  <a:lnTo>
                    <a:pt x="214121" y="457200"/>
                  </a:lnTo>
                  <a:lnTo>
                    <a:pt x="257269" y="452555"/>
                  </a:lnTo>
                  <a:lnTo>
                    <a:pt x="297459" y="439233"/>
                  </a:lnTo>
                  <a:lnTo>
                    <a:pt x="333831" y="418154"/>
                  </a:lnTo>
                  <a:lnTo>
                    <a:pt x="365521" y="390239"/>
                  </a:lnTo>
                  <a:lnTo>
                    <a:pt x="391670" y="356406"/>
                  </a:lnTo>
                  <a:lnTo>
                    <a:pt x="411414" y="317575"/>
                  </a:lnTo>
                  <a:lnTo>
                    <a:pt x="423893" y="274666"/>
                  </a:lnTo>
                  <a:lnTo>
                    <a:pt x="428244" y="228600"/>
                  </a:lnTo>
                  <a:lnTo>
                    <a:pt x="423893" y="182533"/>
                  </a:lnTo>
                  <a:lnTo>
                    <a:pt x="411414" y="139624"/>
                  </a:lnTo>
                  <a:lnTo>
                    <a:pt x="391670" y="100793"/>
                  </a:lnTo>
                  <a:lnTo>
                    <a:pt x="365521" y="66960"/>
                  </a:lnTo>
                  <a:lnTo>
                    <a:pt x="333831" y="39045"/>
                  </a:lnTo>
                  <a:lnTo>
                    <a:pt x="297459" y="17966"/>
                  </a:lnTo>
                  <a:lnTo>
                    <a:pt x="257269" y="4644"/>
                  </a:lnTo>
                  <a:lnTo>
                    <a:pt x="214121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2535681" y="1210818"/>
              <a:ext cx="182245" cy="47625"/>
            </a:xfrm>
            <a:custGeom>
              <a:avLst/>
              <a:gdLst/>
              <a:ahLst/>
              <a:cxnLst/>
              <a:rect l="l" t="t" r="r" b="b"/>
              <a:pathLst>
                <a:path w="182244" h="47625">
                  <a:moveTo>
                    <a:pt x="22351" y="0"/>
                  </a:moveTo>
                  <a:lnTo>
                    <a:pt x="13662" y="1873"/>
                  </a:lnTo>
                  <a:lnTo>
                    <a:pt x="6556" y="6985"/>
                  </a:lnTo>
                  <a:lnTo>
                    <a:pt x="1760" y="14573"/>
                  </a:lnTo>
                  <a:lnTo>
                    <a:pt x="0" y="23876"/>
                  </a:lnTo>
                  <a:lnTo>
                    <a:pt x="1760" y="33105"/>
                  </a:lnTo>
                  <a:lnTo>
                    <a:pt x="6556" y="40655"/>
                  </a:lnTo>
                  <a:lnTo>
                    <a:pt x="13662" y="45753"/>
                  </a:lnTo>
                  <a:lnTo>
                    <a:pt x="22351" y="47625"/>
                  </a:lnTo>
                  <a:lnTo>
                    <a:pt x="31021" y="45753"/>
                  </a:lnTo>
                  <a:lnTo>
                    <a:pt x="38084" y="40655"/>
                  </a:lnTo>
                  <a:lnTo>
                    <a:pt x="42836" y="33105"/>
                  </a:lnTo>
                  <a:lnTo>
                    <a:pt x="44576" y="23876"/>
                  </a:lnTo>
                  <a:lnTo>
                    <a:pt x="42836" y="14573"/>
                  </a:lnTo>
                  <a:lnTo>
                    <a:pt x="38084" y="6985"/>
                  </a:lnTo>
                  <a:lnTo>
                    <a:pt x="31021" y="1873"/>
                  </a:lnTo>
                  <a:lnTo>
                    <a:pt x="22351" y="0"/>
                  </a:lnTo>
                  <a:close/>
                </a:path>
                <a:path w="182244" h="47625">
                  <a:moveTo>
                    <a:pt x="159512" y="0"/>
                  </a:moveTo>
                  <a:lnTo>
                    <a:pt x="150842" y="1873"/>
                  </a:lnTo>
                  <a:lnTo>
                    <a:pt x="143779" y="6985"/>
                  </a:lnTo>
                  <a:lnTo>
                    <a:pt x="139027" y="14573"/>
                  </a:lnTo>
                  <a:lnTo>
                    <a:pt x="137287" y="23876"/>
                  </a:lnTo>
                  <a:lnTo>
                    <a:pt x="139027" y="33105"/>
                  </a:lnTo>
                  <a:lnTo>
                    <a:pt x="143779" y="40655"/>
                  </a:lnTo>
                  <a:lnTo>
                    <a:pt x="150842" y="45753"/>
                  </a:lnTo>
                  <a:lnTo>
                    <a:pt x="159512" y="47625"/>
                  </a:lnTo>
                  <a:lnTo>
                    <a:pt x="168201" y="45753"/>
                  </a:lnTo>
                  <a:lnTo>
                    <a:pt x="175307" y="40655"/>
                  </a:lnTo>
                  <a:lnTo>
                    <a:pt x="180103" y="33105"/>
                  </a:lnTo>
                  <a:lnTo>
                    <a:pt x="181863" y="23876"/>
                  </a:lnTo>
                  <a:lnTo>
                    <a:pt x="180103" y="14573"/>
                  </a:lnTo>
                  <a:lnTo>
                    <a:pt x="175307" y="6985"/>
                  </a:lnTo>
                  <a:lnTo>
                    <a:pt x="168201" y="1873"/>
                  </a:lnTo>
                  <a:lnTo>
                    <a:pt x="159512" y="0"/>
                  </a:lnTo>
                  <a:close/>
                </a:path>
              </a:pathLst>
            </a:custGeom>
            <a:solidFill>
              <a:srgbClr val="008DC1"/>
            </a:solidFill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2412491" y="1074420"/>
              <a:ext cx="428625" cy="457200"/>
            </a:xfrm>
            <a:custGeom>
              <a:avLst/>
              <a:gdLst/>
              <a:ahLst/>
              <a:cxnLst/>
              <a:rect l="l" t="t" r="r" b="b"/>
              <a:pathLst>
                <a:path w="428625" h="457200">
                  <a:moveTo>
                    <a:pt x="123189" y="160274"/>
                  </a:moveTo>
                  <a:lnTo>
                    <a:pt x="124950" y="150971"/>
                  </a:lnTo>
                  <a:lnTo>
                    <a:pt x="129746" y="143382"/>
                  </a:lnTo>
                  <a:lnTo>
                    <a:pt x="136852" y="138271"/>
                  </a:lnTo>
                  <a:lnTo>
                    <a:pt x="145541" y="136397"/>
                  </a:lnTo>
                  <a:lnTo>
                    <a:pt x="154211" y="138271"/>
                  </a:lnTo>
                  <a:lnTo>
                    <a:pt x="161274" y="143382"/>
                  </a:lnTo>
                  <a:lnTo>
                    <a:pt x="166026" y="150971"/>
                  </a:lnTo>
                  <a:lnTo>
                    <a:pt x="167766" y="160274"/>
                  </a:lnTo>
                  <a:lnTo>
                    <a:pt x="166026" y="169503"/>
                  </a:lnTo>
                  <a:lnTo>
                    <a:pt x="161274" y="177053"/>
                  </a:lnTo>
                  <a:lnTo>
                    <a:pt x="154211" y="182151"/>
                  </a:lnTo>
                  <a:lnTo>
                    <a:pt x="145541" y="184022"/>
                  </a:lnTo>
                  <a:lnTo>
                    <a:pt x="136852" y="182151"/>
                  </a:lnTo>
                  <a:lnTo>
                    <a:pt x="129746" y="177053"/>
                  </a:lnTo>
                  <a:lnTo>
                    <a:pt x="124950" y="169503"/>
                  </a:lnTo>
                  <a:lnTo>
                    <a:pt x="123189" y="160274"/>
                  </a:lnTo>
                  <a:close/>
                </a:path>
                <a:path w="428625" h="457200">
                  <a:moveTo>
                    <a:pt x="260476" y="160274"/>
                  </a:moveTo>
                  <a:lnTo>
                    <a:pt x="262217" y="150971"/>
                  </a:lnTo>
                  <a:lnTo>
                    <a:pt x="266969" y="143382"/>
                  </a:lnTo>
                  <a:lnTo>
                    <a:pt x="274032" y="138271"/>
                  </a:lnTo>
                  <a:lnTo>
                    <a:pt x="282701" y="136397"/>
                  </a:lnTo>
                  <a:lnTo>
                    <a:pt x="291391" y="138271"/>
                  </a:lnTo>
                  <a:lnTo>
                    <a:pt x="298497" y="143382"/>
                  </a:lnTo>
                  <a:lnTo>
                    <a:pt x="303293" y="150971"/>
                  </a:lnTo>
                  <a:lnTo>
                    <a:pt x="305053" y="160274"/>
                  </a:lnTo>
                  <a:lnTo>
                    <a:pt x="303293" y="169503"/>
                  </a:lnTo>
                  <a:lnTo>
                    <a:pt x="298497" y="177053"/>
                  </a:lnTo>
                  <a:lnTo>
                    <a:pt x="291391" y="182151"/>
                  </a:lnTo>
                  <a:lnTo>
                    <a:pt x="282701" y="184022"/>
                  </a:lnTo>
                  <a:lnTo>
                    <a:pt x="274032" y="182151"/>
                  </a:lnTo>
                  <a:lnTo>
                    <a:pt x="266969" y="177053"/>
                  </a:lnTo>
                  <a:lnTo>
                    <a:pt x="262217" y="169503"/>
                  </a:lnTo>
                  <a:lnTo>
                    <a:pt x="260476" y="160274"/>
                  </a:lnTo>
                  <a:close/>
                </a:path>
                <a:path w="428625" h="457200">
                  <a:moveTo>
                    <a:pt x="98043" y="328294"/>
                  </a:moveTo>
                  <a:lnTo>
                    <a:pt x="144448" y="355544"/>
                  </a:lnTo>
                  <a:lnTo>
                    <a:pt x="190847" y="369168"/>
                  </a:lnTo>
                  <a:lnTo>
                    <a:pt x="237233" y="369168"/>
                  </a:lnTo>
                  <a:lnTo>
                    <a:pt x="283602" y="355544"/>
                  </a:lnTo>
                  <a:lnTo>
                    <a:pt x="329945" y="328294"/>
                  </a:lnTo>
                </a:path>
                <a:path w="428625" h="457200">
                  <a:moveTo>
                    <a:pt x="0" y="228600"/>
                  </a:moveTo>
                  <a:lnTo>
                    <a:pt x="4350" y="182533"/>
                  </a:lnTo>
                  <a:lnTo>
                    <a:pt x="16829" y="139624"/>
                  </a:lnTo>
                  <a:lnTo>
                    <a:pt x="36573" y="100793"/>
                  </a:lnTo>
                  <a:lnTo>
                    <a:pt x="62722" y="66960"/>
                  </a:lnTo>
                  <a:lnTo>
                    <a:pt x="94412" y="39045"/>
                  </a:lnTo>
                  <a:lnTo>
                    <a:pt x="130784" y="17966"/>
                  </a:lnTo>
                  <a:lnTo>
                    <a:pt x="170974" y="4644"/>
                  </a:lnTo>
                  <a:lnTo>
                    <a:pt x="214121" y="0"/>
                  </a:lnTo>
                  <a:lnTo>
                    <a:pt x="257269" y="4644"/>
                  </a:lnTo>
                  <a:lnTo>
                    <a:pt x="297459" y="17966"/>
                  </a:lnTo>
                  <a:lnTo>
                    <a:pt x="333831" y="39045"/>
                  </a:lnTo>
                  <a:lnTo>
                    <a:pt x="365521" y="66960"/>
                  </a:lnTo>
                  <a:lnTo>
                    <a:pt x="391670" y="100793"/>
                  </a:lnTo>
                  <a:lnTo>
                    <a:pt x="411414" y="139624"/>
                  </a:lnTo>
                  <a:lnTo>
                    <a:pt x="423893" y="182533"/>
                  </a:lnTo>
                  <a:lnTo>
                    <a:pt x="428244" y="228600"/>
                  </a:lnTo>
                  <a:lnTo>
                    <a:pt x="423893" y="274666"/>
                  </a:lnTo>
                  <a:lnTo>
                    <a:pt x="411414" y="317575"/>
                  </a:lnTo>
                  <a:lnTo>
                    <a:pt x="391670" y="356406"/>
                  </a:lnTo>
                  <a:lnTo>
                    <a:pt x="365521" y="390239"/>
                  </a:lnTo>
                  <a:lnTo>
                    <a:pt x="333831" y="418154"/>
                  </a:lnTo>
                  <a:lnTo>
                    <a:pt x="297459" y="439233"/>
                  </a:lnTo>
                  <a:lnTo>
                    <a:pt x="257269" y="452555"/>
                  </a:lnTo>
                  <a:lnTo>
                    <a:pt x="214121" y="457200"/>
                  </a:lnTo>
                  <a:lnTo>
                    <a:pt x="170974" y="452555"/>
                  </a:lnTo>
                  <a:lnTo>
                    <a:pt x="130784" y="439233"/>
                  </a:lnTo>
                  <a:lnTo>
                    <a:pt x="94412" y="418154"/>
                  </a:lnTo>
                  <a:lnTo>
                    <a:pt x="62722" y="390239"/>
                  </a:lnTo>
                  <a:lnTo>
                    <a:pt x="36573" y="356406"/>
                  </a:lnTo>
                  <a:lnTo>
                    <a:pt x="16829" y="317575"/>
                  </a:lnTo>
                  <a:lnTo>
                    <a:pt x="4350" y="274666"/>
                  </a:lnTo>
                  <a:lnTo>
                    <a:pt x="0" y="228600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5" name="object 7">
            <a:extLst>
              <a:ext uri="{FF2B5EF4-FFF2-40B4-BE49-F238E27FC236}">
                <a16:creationId xmlns:a16="http://schemas.microsoft.com/office/drawing/2014/main" id="{64856EAE-51B4-7447-9E90-BCC2D81329B1}"/>
              </a:ext>
            </a:extLst>
          </p:cNvPr>
          <p:cNvGrpSpPr/>
          <p:nvPr/>
        </p:nvGrpSpPr>
        <p:grpSpPr>
          <a:xfrm>
            <a:off x="1291779" y="1739709"/>
            <a:ext cx="440690" cy="469900"/>
            <a:chOff x="2406395" y="1068324"/>
            <a:chExt cx="440690" cy="469900"/>
          </a:xfrm>
        </p:grpSpPr>
        <p:sp>
          <p:nvSpPr>
            <p:cNvPr id="46" name="object 8">
              <a:extLst>
                <a:ext uri="{FF2B5EF4-FFF2-40B4-BE49-F238E27FC236}">
                  <a16:creationId xmlns:a16="http://schemas.microsoft.com/office/drawing/2014/main" id="{16A7EB0F-810F-744E-AF30-9B0DB1C28755}"/>
                </a:ext>
              </a:extLst>
            </p:cNvPr>
            <p:cNvSpPr/>
            <p:nvPr/>
          </p:nvSpPr>
          <p:spPr>
            <a:xfrm>
              <a:off x="2412491" y="1074420"/>
              <a:ext cx="428625" cy="457200"/>
            </a:xfrm>
            <a:custGeom>
              <a:avLst/>
              <a:gdLst/>
              <a:ahLst/>
              <a:cxnLst/>
              <a:rect l="l" t="t" r="r" b="b"/>
              <a:pathLst>
                <a:path w="428625" h="457200">
                  <a:moveTo>
                    <a:pt x="214121" y="0"/>
                  </a:moveTo>
                  <a:lnTo>
                    <a:pt x="170974" y="4644"/>
                  </a:lnTo>
                  <a:lnTo>
                    <a:pt x="130784" y="17966"/>
                  </a:lnTo>
                  <a:lnTo>
                    <a:pt x="94412" y="39045"/>
                  </a:lnTo>
                  <a:lnTo>
                    <a:pt x="62722" y="66960"/>
                  </a:lnTo>
                  <a:lnTo>
                    <a:pt x="36573" y="100793"/>
                  </a:lnTo>
                  <a:lnTo>
                    <a:pt x="16829" y="139624"/>
                  </a:lnTo>
                  <a:lnTo>
                    <a:pt x="4350" y="182533"/>
                  </a:lnTo>
                  <a:lnTo>
                    <a:pt x="0" y="228600"/>
                  </a:lnTo>
                  <a:lnTo>
                    <a:pt x="4350" y="274666"/>
                  </a:lnTo>
                  <a:lnTo>
                    <a:pt x="16829" y="317575"/>
                  </a:lnTo>
                  <a:lnTo>
                    <a:pt x="36573" y="356406"/>
                  </a:lnTo>
                  <a:lnTo>
                    <a:pt x="62722" y="390239"/>
                  </a:lnTo>
                  <a:lnTo>
                    <a:pt x="94412" y="418154"/>
                  </a:lnTo>
                  <a:lnTo>
                    <a:pt x="130784" y="439233"/>
                  </a:lnTo>
                  <a:lnTo>
                    <a:pt x="170974" y="452555"/>
                  </a:lnTo>
                  <a:lnTo>
                    <a:pt x="214121" y="457200"/>
                  </a:lnTo>
                  <a:lnTo>
                    <a:pt x="257269" y="452555"/>
                  </a:lnTo>
                  <a:lnTo>
                    <a:pt x="297459" y="439233"/>
                  </a:lnTo>
                  <a:lnTo>
                    <a:pt x="333831" y="418154"/>
                  </a:lnTo>
                  <a:lnTo>
                    <a:pt x="365521" y="390239"/>
                  </a:lnTo>
                  <a:lnTo>
                    <a:pt x="391670" y="356406"/>
                  </a:lnTo>
                  <a:lnTo>
                    <a:pt x="411414" y="317575"/>
                  </a:lnTo>
                  <a:lnTo>
                    <a:pt x="423893" y="274666"/>
                  </a:lnTo>
                  <a:lnTo>
                    <a:pt x="428244" y="228600"/>
                  </a:lnTo>
                  <a:lnTo>
                    <a:pt x="423893" y="182533"/>
                  </a:lnTo>
                  <a:lnTo>
                    <a:pt x="411414" y="139624"/>
                  </a:lnTo>
                  <a:lnTo>
                    <a:pt x="391670" y="100793"/>
                  </a:lnTo>
                  <a:lnTo>
                    <a:pt x="365521" y="66960"/>
                  </a:lnTo>
                  <a:lnTo>
                    <a:pt x="333831" y="39045"/>
                  </a:lnTo>
                  <a:lnTo>
                    <a:pt x="297459" y="17966"/>
                  </a:lnTo>
                  <a:lnTo>
                    <a:pt x="257269" y="4644"/>
                  </a:lnTo>
                  <a:lnTo>
                    <a:pt x="214121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7" name="object 9">
              <a:extLst>
                <a:ext uri="{FF2B5EF4-FFF2-40B4-BE49-F238E27FC236}">
                  <a16:creationId xmlns:a16="http://schemas.microsoft.com/office/drawing/2014/main" id="{6EDF8AA3-632B-A04F-A244-0C5F66B153C2}"/>
                </a:ext>
              </a:extLst>
            </p:cNvPr>
            <p:cNvSpPr/>
            <p:nvPr/>
          </p:nvSpPr>
          <p:spPr>
            <a:xfrm>
              <a:off x="2535681" y="1210818"/>
              <a:ext cx="182245" cy="47625"/>
            </a:xfrm>
            <a:custGeom>
              <a:avLst/>
              <a:gdLst/>
              <a:ahLst/>
              <a:cxnLst/>
              <a:rect l="l" t="t" r="r" b="b"/>
              <a:pathLst>
                <a:path w="182244" h="47625">
                  <a:moveTo>
                    <a:pt x="22351" y="0"/>
                  </a:moveTo>
                  <a:lnTo>
                    <a:pt x="13662" y="1873"/>
                  </a:lnTo>
                  <a:lnTo>
                    <a:pt x="6556" y="6985"/>
                  </a:lnTo>
                  <a:lnTo>
                    <a:pt x="1760" y="14573"/>
                  </a:lnTo>
                  <a:lnTo>
                    <a:pt x="0" y="23876"/>
                  </a:lnTo>
                  <a:lnTo>
                    <a:pt x="1760" y="33105"/>
                  </a:lnTo>
                  <a:lnTo>
                    <a:pt x="6556" y="40655"/>
                  </a:lnTo>
                  <a:lnTo>
                    <a:pt x="13662" y="45753"/>
                  </a:lnTo>
                  <a:lnTo>
                    <a:pt x="22351" y="47625"/>
                  </a:lnTo>
                  <a:lnTo>
                    <a:pt x="31021" y="45753"/>
                  </a:lnTo>
                  <a:lnTo>
                    <a:pt x="38084" y="40655"/>
                  </a:lnTo>
                  <a:lnTo>
                    <a:pt x="42836" y="33105"/>
                  </a:lnTo>
                  <a:lnTo>
                    <a:pt x="44576" y="23876"/>
                  </a:lnTo>
                  <a:lnTo>
                    <a:pt x="42836" y="14573"/>
                  </a:lnTo>
                  <a:lnTo>
                    <a:pt x="38084" y="6985"/>
                  </a:lnTo>
                  <a:lnTo>
                    <a:pt x="31021" y="1873"/>
                  </a:lnTo>
                  <a:lnTo>
                    <a:pt x="22351" y="0"/>
                  </a:lnTo>
                  <a:close/>
                </a:path>
                <a:path w="182244" h="47625">
                  <a:moveTo>
                    <a:pt x="159512" y="0"/>
                  </a:moveTo>
                  <a:lnTo>
                    <a:pt x="150842" y="1873"/>
                  </a:lnTo>
                  <a:lnTo>
                    <a:pt x="143779" y="6985"/>
                  </a:lnTo>
                  <a:lnTo>
                    <a:pt x="139027" y="14573"/>
                  </a:lnTo>
                  <a:lnTo>
                    <a:pt x="137287" y="23876"/>
                  </a:lnTo>
                  <a:lnTo>
                    <a:pt x="139027" y="33105"/>
                  </a:lnTo>
                  <a:lnTo>
                    <a:pt x="143779" y="40655"/>
                  </a:lnTo>
                  <a:lnTo>
                    <a:pt x="150842" y="45753"/>
                  </a:lnTo>
                  <a:lnTo>
                    <a:pt x="159512" y="47625"/>
                  </a:lnTo>
                  <a:lnTo>
                    <a:pt x="168201" y="45753"/>
                  </a:lnTo>
                  <a:lnTo>
                    <a:pt x="175307" y="40655"/>
                  </a:lnTo>
                  <a:lnTo>
                    <a:pt x="180103" y="33105"/>
                  </a:lnTo>
                  <a:lnTo>
                    <a:pt x="181863" y="23876"/>
                  </a:lnTo>
                  <a:lnTo>
                    <a:pt x="180103" y="14573"/>
                  </a:lnTo>
                  <a:lnTo>
                    <a:pt x="175307" y="6985"/>
                  </a:lnTo>
                  <a:lnTo>
                    <a:pt x="168201" y="1873"/>
                  </a:lnTo>
                  <a:lnTo>
                    <a:pt x="159512" y="0"/>
                  </a:lnTo>
                  <a:close/>
                </a:path>
              </a:pathLst>
            </a:custGeom>
            <a:solidFill>
              <a:srgbClr val="008DC1"/>
            </a:solidFill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8" name="object 10">
              <a:extLst>
                <a:ext uri="{FF2B5EF4-FFF2-40B4-BE49-F238E27FC236}">
                  <a16:creationId xmlns:a16="http://schemas.microsoft.com/office/drawing/2014/main" id="{25181CF6-168D-BF40-9300-6191EFB2F4A7}"/>
                </a:ext>
              </a:extLst>
            </p:cNvPr>
            <p:cNvSpPr/>
            <p:nvPr/>
          </p:nvSpPr>
          <p:spPr>
            <a:xfrm>
              <a:off x="2412491" y="1074420"/>
              <a:ext cx="428625" cy="457200"/>
            </a:xfrm>
            <a:custGeom>
              <a:avLst/>
              <a:gdLst/>
              <a:ahLst/>
              <a:cxnLst/>
              <a:rect l="l" t="t" r="r" b="b"/>
              <a:pathLst>
                <a:path w="428625" h="457200">
                  <a:moveTo>
                    <a:pt x="123189" y="160274"/>
                  </a:moveTo>
                  <a:lnTo>
                    <a:pt x="124950" y="150971"/>
                  </a:lnTo>
                  <a:lnTo>
                    <a:pt x="129746" y="143382"/>
                  </a:lnTo>
                  <a:lnTo>
                    <a:pt x="136852" y="138271"/>
                  </a:lnTo>
                  <a:lnTo>
                    <a:pt x="145541" y="136397"/>
                  </a:lnTo>
                  <a:lnTo>
                    <a:pt x="154211" y="138271"/>
                  </a:lnTo>
                  <a:lnTo>
                    <a:pt x="161274" y="143382"/>
                  </a:lnTo>
                  <a:lnTo>
                    <a:pt x="166026" y="150971"/>
                  </a:lnTo>
                  <a:lnTo>
                    <a:pt x="167766" y="160274"/>
                  </a:lnTo>
                  <a:lnTo>
                    <a:pt x="166026" y="169503"/>
                  </a:lnTo>
                  <a:lnTo>
                    <a:pt x="161274" y="177053"/>
                  </a:lnTo>
                  <a:lnTo>
                    <a:pt x="154211" y="182151"/>
                  </a:lnTo>
                  <a:lnTo>
                    <a:pt x="145541" y="184022"/>
                  </a:lnTo>
                  <a:lnTo>
                    <a:pt x="136852" y="182151"/>
                  </a:lnTo>
                  <a:lnTo>
                    <a:pt x="129746" y="177053"/>
                  </a:lnTo>
                  <a:lnTo>
                    <a:pt x="124950" y="169503"/>
                  </a:lnTo>
                  <a:lnTo>
                    <a:pt x="123189" y="160274"/>
                  </a:lnTo>
                  <a:close/>
                </a:path>
                <a:path w="428625" h="457200">
                  <a:moveTo>
                    <a:pt x="260476" y="160274"/>
                  </a:moveTo>
                  <a:lnTo>
                    <a:pt x="262217" y="150971"/>
                  </a:lnTo>
                  <a:lnTo>
                    <a:pt x="266969" y="143382"/>
                  </a:lnTo>
                  <a:lnTo>
                    <a:pt x="274032" y="138271"/>
                  </a:lnTo>
                  <a:lnTo>
                    <a:pt x="282701" y="136397"/>
                  </a:lnTo>
                  <a:lnTo>
                    <a:pt x="291391" y="138271"/>
                  </a:lnTo>
                  <a:lnTo>
                    <a:pt x="298497" y="143382"/>
                  </a:lnTo>
                  <a:lnTo>
                    <a:pt x="303293" y="150971"/>
                  </a:lnTo>
                  <a:lnTo>
                    <a:pt x="305053" y="160274"/>
                  </a:lnTo>
                  <a:lnTo>
                    <a:pt x="303293" y="169503"/>
                  </a:lnTo>
                  <a:lnTo>
                    <a:pt x="298497" y="177053"/>
                  </a:lnTo>
                  <a:lnTo>
                    <a:pt x="291391" y="182151"/>
                  </a:lnTo>
                  <a:lnTo>
                    <a:pt x="282701" y="184022"/>
                  </a:lnTo>
                  <a:lnTo>
                    <a:pt x="274032" y="182151"/>
                  </a:lnTo>
                  <a:lnTo>
                    <a:pt x="266969" y="177053"/>
                  </a:lnTo>
                  <a:lnTo>
                    <a:pt x="262217" y="169503"/>
                  </a:lnTo>
                  <a:lnTo>
                    <a:pt x="260476" y="160274"/>
                  </a:lnTo>
                  <a:close/>
                </a:path>
                <a:path w="428625" h="457200">
                  <a:moveTo>
                    <a:pt x="98043" y="328294"/>
                  </a:moveTo>
                  <a:lnTo>
                    <a:pt x="144448" y="355544"/>
                  </a:lnTo>
                  <a:lnTo>
                    <a:pt x="190847" y="369168"/>
                  </a:lnTo>
                  <a:lnTo>
                    <a:pt x="237233" y="369168"/>
                  </a:lnTo>
                  <a:lnTo>
                    <a:pt x="283602" y="355544"/>
                  </a:lnTo>
                  <a:lnTo>
                    <a:pt x="329945" y="328294"/>
                  </a:lnTo>
                </a:path>
                <a:path w="428625" h="457200">
                  <a:moveTo>
                    <a:pt x="0" y="228600"/>
                  </a:moveTo>
                  <a:lnTo>
                    <a:pt x="4350" y="182533"/>
                  </a:lnTo>
                  <a:lnTo>
                    <a:pt x="16829" y="139624"/>
                  </a:lnTo>
                  <a:lnTo>
                    <a:pt x="36573" y="100793"/>
                  </a:lnTo>
                  <a:lnTo>
                    <a:pt x="62722" y="66960"/>
                  </a:lnTo>
                  <a:lnTo>
                    <a:pt x="94412" y="39045"/>
                  </a:lnTo>
                  <a:lnTo>
                    <a:pt x="130784" y="17966"/>
                  </a:lnTo>
                  <a:lnTo>
                    <a:pt x="170974" y="4644"/>
                  </a:lnTo>
                  <a:lnTo>
                    <a:pt x="214121" y="0"/>
                  </a:lnTo>
                  <a:lnTo>
                    <a:pt x="257269" y="4644"/>
                  </a:lnTo>
                  <a:lnTo>
                    <a:pt x="297459" y="17966"/>
                  </a:lnTo>
                  <a:lnTo>
                    <a:pt x="333831" y="39045"/>
                  </a:lnTo>
                  <a:lnTo>
                    <a:pt x="365521" y="66960"/>
                  </a:lnTo>
                  <a:lnTo>
                    <a:pt x="391670" y="100793"/>
                  </a:lnTo>
                  <a:lnTo>
                    <a:pt x="411414" y="139624"/>
                  </a:lnTo>
                  <a:lnTo>
                    <a:pt x="423893" y="182533"/>
                  </a:lnTo>
                  <a:lnTo>
                    <a:pt x="428244" y="228600"/>
                  </a:lnTo>
                  <a:lnTo>
                    <a:pt x="423893" y="274666"/>
                  </a:lnTo>
                  <a:lnTo>
                    <a:pt x="411414" y="317575"/>
                  </a:lnTo>
                  <a:lnTo>
                    <a:pt x="391670" y="356406"/>
                  </a:lnTo>
                  <a:lnTo>
                    <a:pt x="365521" y="390239"/>
                  </a:lnTo>
                  <a:lnTo>
                    <a:pt x="333831" y="418154"/>
                  </a:lnTo>
                  <a:lnTo>
                    <a:pt x="297459" y="439233"/>
                  </a:lnTo>
                  <a:lnTo>
                    <a:pt x="257269" y="452555"/>
                  </a:lnTo>
                  <a:lnTo>
                    <a:pt x="214121" y="457200"/>
                  </a:lnTo>
                  <a:lnTo>
                    <a:pt x="170974" y="452555"/>
                  </a:lnTo>
                  <a:lnTo>
                    <a:pt x="130784" y="439233"/>
                  </a:lnTo>
                  <a:lnTo>
                    <a:pt x="94412" y="418154"/>
                  </a:lnTo>
                  <a:lnTo>
                    <a:pt x="62722" y="390239"/>
                  </a:lnTo>
                  <a:lnTo>
                    <a:pt x="36573" y="356406"/>
                  </a:lnTo>
                  <a:lnTo>
                    <a:pt x="16829" y="317575"/>
                  </a:lnTo>
                  <a:lnTo>
                    <a:pt x="4350" y="274666"/>
                  </a:lnTo>
                  <a:lnTo>
                    <a:pt x="0" y="228600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9" name="object 7">
            <a:extLst>
              <a:ext uri="{FF2B5EF4-FFF2-40B4-BE49-F238E27FC236}">
                <a16:creationId xmlns:a16="http://schemas.microsoft.com/office/drawing/2014/main" id="{20EE307C-DAF8-974E-802F-C2FADB5E5804}"/>
              </a:ext>
            </a:extLst>
          </p:cNvPr>
          <p:cNvGrpSpPr/>
          <p:nvPr/>
        </p:nvGrpSpPr>
        <p:grpSpPr>
          <a:xfrm>
            <a:off x="2462083" y="1745805"/>
            <a:ext cx="440690" cy="469900"/>
            <a:chOff x="2406395" y="1068324"/>
            <a:chExt cx="440690" cy="469900"/>
          </a:xfrm>
        </p:grpSpPr>
        <p:sp>
          <p:nvSpPr>
            <p:cNvPr id="50" name="object 8">
              <a:extLst>
                <a:ext uri="{FF2B5EF4-FFF2-40B4-BE49-F238E27FC236}">
                  <a16:creationId xmlns:a16="http://schemas.microsoft.com/office/drawing/2014/main" id="{7D2300A5-E15E-B241-AB3C-01E0080473A2}"/>
                </a:ext>
              </a:extLst>
            </p:cNvPr>
            <p:cNvSpPr/>
            <p:nvPr/>
          </p:nvSpPr>
          <p:spPr>
            <a:xfrm>
              <a:off x="2412491" y="1074420"/>
              <a:ext cx="428625" cy="457200"/>
            </a:xfrm>
            <a:custGeom>
              <a:avLst/>
              <a:gdLst/>
              <a:ahLst/>
              <a:cxnLst/>
              <a:rect l="l" t="t" r="r" b="b"/>
              <a:pathLst>
                <a:path w="428625" h="457200">
                  <a:moveTo>
                    <a:pt x="214121" y="0"/>
                  </a:moveTo>
                  <a:lnTo>
                    <a:pt x="170974" y="4644"/>
                  </a:lnTo>
                  <a:lnTo>
                    <a:pt x="130784" y="17966"/>
                  </a:lnTo>
                  <a:lnTo>
                    <a:pt x="94412" y="39045"/>
                  </a:lnTo>
                  <a:lnTo>
                    <a:pt x="62722" y="66960"/>
                  </a:lnTo>
                  <a:lnTo>
                    <a:pt x="36573" y="100793"/>
                  </a:lnTo>
                  <a:lnTo>
                    <a:pt x="16829" y="139624"/>
                  </a:lnTo>
                  <a:lnTo>
                    <a:pt x="4350" y="182533"/>
                  </a:lnTo>
                  <a:lnTo>
                    <a:pt x="0" y="228600"/>
                  </a:lnTo>
                  <a:lnTo>
                    <a:pt x="4350" y="274666"/>
                  </a:lnTo>
                  <a:lnTo>
                    <a:pt x="16829" y="317575"/>
                  </a:lnTo>
                  <a:lnTo>
                    <a:pt x="36573" y="356406"/>
                  </a:lnTo>
                  <a:lnTo>
                    <a:pt x="62722" y="390239"/>
                  </a:lnTo>
                  <a:lnTo>
                    <a:pt x="94412" y="418154"/>
                  </a:lnTo>
                  <a:lnTo>
                    <a:pt x="130784" y="439233"/>
                  </a:lnTo>
                  <a:lnTo>
                    <a:pt x="170974" y="452555"/>
                  </a:lnTo>
                  <a:lnTo>
                    <a:pt x="214121" y="457200"/>
                  </a:lnTo>
                  <a:lnTo>
                    <a:pt x="257269" y="452555"/>
                  </a:lnTo>
                  <a:lnTo>
                    <a:pt x="297459" y="439233"/>
                  </a:lnTo>
                  <a:lnTo>
                    <a:pt x="333831" y="418154"/>
                  </a:lnTo>
                  <a:lnTo>
                    <a:pt x="365521" y="390239"/>
                  </a:lnTo>
                  <a:lnTo>
                    <a:pt x="391670" y="356406"/>
                  </a:lnTo>
                  <a:lnTo>
                    <a:pt x="411414" y="317575"/>
                  </a:lnTo>
                  <a:lnTo>
                    <a:pt x="423893" y="274666"/>
                  </a:lnTo>
                  <a:lnTo>
                    <a:pt x="428244" y="228600"/>
                  </a:lnTo>
                  <a:lnTo>
                    <a:pt x="423893" y="182533"/>
                  </a:lnTo>
                  <a:lnTo>
                    <a:pt x="411414" y="139624"/>
                  </a:lnTo>
                  <a:lnTo>
                    <a:pt x="391670" y="100793"/>
                  </a:lnTo>
                  <a:lnTo>
                    <a:pt x="365521" y="66960"/>
                  </a:lnTo>
                  <a:lnTo>
                    <a:pt x="333831" y="39045"/>
                  </a:lnTo>
                  <a:lnTo>
                    <a:pt x="297459" y="17966"/>
                  </a:lnTo>
                  <a:lnTo>
                    <a:pt x="257269" y="4644"/>
                  </a:lnTo>
                  <a:lnTo>
                    <a:pt x="214121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" name="object 9">
              <a:extLst>
                <a:ext uri="{FF2B5EF4-FFF2-40B4-BE49-F238E27FC236}">
                  <a16:creationId xmlns:a16="http://schemas.microsoft.com/office/drawing/2014/main" id="{57570A9D-E52C-E240-A03E-19A3302D199A}"/>
                </a:ext>
              </a:extLst>
            </p:cNvPr>
            <p:cNvSpPr/>
            <p:nvPr/>
          </p:nvSpPr>
          <p:spPr>
            <a:xfrm>
              <a:off x="2535681" y="1210818"/>
              <a:ext cx="182245" cy="47625"/>
            </a:xfrm>
            <a:custGeom>
              <a:avLst/>
              <a:gdLst/>
              <a:ahLst/>
              <a:cxnLst/>
              <a:rect l="l" t="t" r="r" b="b"/>
              <a:pathLst>
                <a:path w="182244" h="47625">
                  <a:moveTo>
                    <a:pt x="22351" y="0"/>
                  </a:moveTo>
                  <a:lnTo>
                    <a:pt x="13662" y="1873"/>
                  </a:lnTo>
                  <a:lnTo>
                    <a:pt x="6556" y="6985"/>
                  </a:lnTo>
                  <a:lnTo>
                    <a:pt x="1760" y="14573"/>
                  </a:lnTo>
                  <a:lnTo>
                    <a:pt x="0" y="23876"/>
                  </a:lnTo>
                  <a:lnTo>
                    <a:pt x="1760" y="33105"/>
                  </a:lnTo>
                  <a:lnTo>
                    <a:pt x="6556" y="40655"/>
                  </a:lnTo>
                  <a:lnTo>
                    <a:pt x="13662" y="45753"/>
                  </a:lnTo>
                  <a:lnTo>
                    <a:pt x="22351" y="47625"/>
                  </a:lnTo>
                  <a:lnTo>
                    <a:pt x="31021" y="45753"/>
                  </a:lnTo>
                  <a:lnTo>
                    <a:pt x="38084" y="40655"/>
                  </a:lnTo>
                  <a:lnTo>
                    <a:pt x="42836" y="33105"/>
                  </a:lnTo>
                  <a:lnTo>
                    <a:pt x="44576" y="23876"/>
                  </a:lnTo>
                  <a:lnTo>
                    <a:pt x="42836" y="14573"/>
                  </a:lnTo>
                  <a:lnTo>
                    <a:pt x="38084" y="6985"/>
                  </a:lnTo>
                  <a:lnTo>
                    <a:pt x="31021" y="1873"/>
                  </a:lnTo>
                  <a:lnTo>
                    <a:pt x="22351" y="0"/>
                  </a:lnTo>
                  <a:close/>
                </a:path>
                <a:path w="182244" h="47625">
                  <a:moveTo>
                    <a:pt x="159512" y="0"/>
                  </a:moveTo>
                  <a:lnTo>
                    <a:pt x="150842" y="1873"/>
                  </a:lnTo>
                  <a:lnTo>
                    <a:pt x="143779" y="6985"/>
                  </a:lnTo>
                  <a:lnTo>
                    <a:pt x="139027" y="14573"/>
                  </a:lnTo>
                  <a:lnTo>
                    <a:pt x="137287" y="23876"/>
                  </a:lnTo>
                  <a:lnTo>
                    <a:pt x="139027" y="33105"/>
                  </a:lnTo>
                  <a:lnTo>
                    <a:pt x="143779" y="40655"/>
                  </a:lnTo>
                  <a:lnTo>
                    <a:pt x="150842" y="45753"/>
                  </a:lnTo>
                  <a:lnTo>
                    <a:pt x="159512" y="47625"/>
                  </a:lnTo>
                  <a:lnTo>
                    <a:pt x="168201" y="45753"/>
                  </a:lnTo>
                  <a:lnTo>
                    <a:pt x="175307" y="40655"/>
                  </a:lnTo>
                  <a:lnTo>
                    <a:pt x="180103" y="33105"/>
                  </a:lnTo>
                  <a:lnTo>
                    <a:pt x="181863" y="23876"/>
                  </a:lnTo>
                  <a:lnTo>
                    <a:pt x="180103" y="14573"/>
                  </a:lnTo>
                  <a:lnTo>
                    <a:pt x="175307" y="6985"/>
                  </a:lnTo>
                  <a:lnTo>
                    <a:pt x="168201" y="1873"/>
                  </a:lnTo>
                  <a:lnTo>
                    <a:pt x="159512" y="0"/>
                  </a:lnTo>
                  <a:close/>
                </a:path>
              </a:pathLst>
            </a:custGeom>
            <a:solidFill>
              <a:srgbClr val="008DC1"/>
            </a:solidFill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2" name="object 10">
              <a:extLst>
                <a:ext uri="{FF2B5EF4-FFF2-40B4-BE49-F238E27FC236}">
                  <a16:creationId xmlns:a16="http://schemas.microsoft.com/office/drawing/2014/main" id="{70362F4F-A9C3-0B4D-A56F-6999A2676262}"/>
                </a:ext>
              </a:extLst>
            </p:cNvPr>
            <p:cNvSpPr/>
            <p:nvPr/>
          </p:nvSpPr>
          <p:spPr>
            <a:xfrm>
              <a:off x="2412491" y="1074420"/>
              <a:ext cx="428625" cy="457200"/>
            </a:xfrm>
            <a:custGeom>
              <a:avLst/>
              <a:gdLst/>
              <a:ahLst/>
              <a:cxnLst/>
              <a:rect l="l" t="t" r="r" b="b"/>
              <a:pathLst>
                <a:path w="428625" h="457200">
                  <a:moveTo>
                    <a:pt x="123189" y="160274"/>
                  </a:moveTo>
                  <a:lnTo>
                    <a:pt x="124950" y="150971"/>
                  </a:lnTo>
                  <a:lnTo>
                    <a:pt x="129746" y="143382"/>
                  </a:lnTo>
                  <a:lnTo>
                    <a:pt x="136852" y="138271"/>
                  </a:lnTo>
                  <a:lnTo>
                    <a:pt x="145541" y="136397"/>
                  </a:lnTo>
                  <a:lnTo>
                    <a:pt x="154211" y="138271"/>
                  </a:lnTo>
                  <a:lnTo>
                    <a:pt x="161274" y="143382"/>
                  </a:lnTo>
                  <a:lnTo>
                    <a:pt x="166026" y="150971"/>
                  </a:lnTo>
                  <a:lnTo>
                    <a:pt x="167766" y="160274"/>
                  </a:lnTo>
                  <a:lnTo>
                    <a:pt x="166026" y="169503"/>
                  </a:lnTo>
                  <a:lnTo>
                    <a:pt x="161274" y="177053"/>
                  </a:lnTo>
                  <a:lnTo>
                    <a:pt x="154211" y="182151"/>
                  </a:lnTo>
                  <a:lnTo>
                    <a:pt x="145541" y="184022"/>
                  </a:lnTo>
                  <a:lnTo>
                    <a:pt x="136852" y="182151"/>
                  </a:lnTo>
                  <a:lnTo>
                    <a:pt x="129746" y="177053"/>
                  </a:lnTo>
                  <a:lnTo>
                    <a:pt x="124950" y="169503"/>
                  </a:lnTo>
                  <a:lnTo>
                    <a:pt x="123189" y="160274"/>
                  </a:lnTo>
                  <a:close/>
                </a:path>
                <a:path w="428625" h="457200">
                  <a:moveTo>
                    <a:pt x="260476" y="160274"/>
                  </a:moveTo>
                  <a:lnTo>
                    <a:pt x="262217" y="150971"/>
                  </a:lnTo>
                  <a:lnTo>
                    <a:pt x="266969" y="143382"/>
                  </a:lnTo>
                  <a:lnTo>
                    <a:pt x="274032" y="138271"/>
                  </a:lnTo>
                  <a:lnTo>
                    <a:pt x="282701" y="136397"/>
                  </a:lnTo>
                  <a:lnTo>
                    <a:pt x="291391" y="138271"/>
                  </a:lnTo>
                  <a:lnTo>
                    <a:pt x="298497" y="143382"/>
                  </a:lnTo>
                  <a:lnTo>
                    <a:pt x="303293" y="150971"/>
                  </a:lnTo>
                  <a:lnTo>
                    <a:pt x="305053" y="160274"/>
                  </a:lnTo>
                  <a:lnTo>
                    <a:pt x="303293" y="169503"/>
                  </a:lnTo>
                  <a:lnTo>
                    <a:pt x="298497" y="177053"/>
                  </a:lnTo>
                  <a:lnTo>
                    <a:pt x="291391" y="182151"/>
                  </a:lnTo>
                  <a:lnTo>
                    <a:pt x="282701" y="184022"/>
                  </a:lnTo>
                  <a:lnTo>
                    <a:pt x="274032" y="182151"/>
                  </a:lnTo>
                  <a:lnTo>
                    <a:pt x="266969" y="177053"/>
                  </a:lnTo>
                  <a:lnTo>
                    <a:pt x="262217" y="169503"/>
                  </a:lnTo>
                  <a:lnTo>
                    <a:pt x="260476" y="160274"/>
                  </a:lnTo>
                  <a:close/>
                </a:path>
                <a:path w="428625" h="457200">
                  <a:moveTo>
                    <a:pt x="98043" y="328294"/>
                  </a:moveTo>
                  <a:lnTo>
                    <a:pt x="144448" y="355544"/>
                  </a:lnTo>
                  <a:lnTo>
                    <a:pt x="190847" y="369168"/>
                  </a:lnTo>
                  <a:lnTo>
                    <a:pt x="237233" y="369168"/>
                  </a:lnTo>
                  <a:lnTo>
                    <a:pt x="283602" y="355544"/>
                  </a:lnTo>
                  <a:lnTo>
                    <a:pt x="329945" y="328294"/>
                  </a:lnTo>
                </a:path>
                <a:path w="428625" h="457200">
                  <a:moveTo>
                    <a:pt x="0" y="228600"/>
                  </a:moveTo>
                  <a:lnTo>
                    <a:pt x="4350" y="182533"/>
                  </a:lnTo>
                  <a:lnTo>
                    <a:pt x="16829" y="139624"/>
                  </a:lnTo>
                  <a:lnTo>
                    <a:pt x="36573" y="100793"/>
                  </a:lnTo>
                  <a:lnTo>
                    <a:pt x="62722" y="66960"/>
                  </a:lnTo>
                  <a:lnTo>
                    <a:pt x="94412" y="39045"/>
                  </a:lnTo>
                  <a:lnTo>
                    <a:pt x="130784" y="17966"/>
                  </a:lnTo>
                  <a:lnTo>
                    <a:pt x="170974" y="4644"/>
                  </a:lnTo>
                  <a:lnTo>
                    <a:pt x="214121" y="0"/>
                  </a:lnTo>
                  <a:lnTo>
                    <a:pt x="257269" y="4644"/>
                  </a:lnTo>
                  <a:lnTo>
                    <a:pt x="297459" y="17966"/>
                  </a:lnTo>
                  <a:lnTo>
                    <a:pt x="333831" y="39045"/>
                  </a:lnTo>
                  <a:lnTo>
                    <a:pt x="365521" y="66960"/>
                  </a:lnTo>
                  <a:lnTo>
                    <a:pt x="391670" y="100793"/>
                  </a:lnTo>
                  <a:lnTo>
                    <a:pt x="411414" y="139624"/>
                  </a:lnTo>
                  <a:lnTo>
                    <a:pt x="423893" y="182533"/>
                  </a:lnTo>
                  <a:lnTo>
                    <a:pt x="428244" y="228600"/>
                  </a:lnTo>
                  <a:lnTo>
                    <a:pt x="423893" y="274666"/>
                  </a:lnTo>
                  <a:lnTo>
                    <a:pt x="411414" y="317575"/>
                  </a:lnTo>
                  <a:lnTo>
                    <a:pt x="391670" y="356406"/>
                  </a:lnTo>
                  <a:lnTo>
                    <a:pt x="365521" y="390239"/>
                  </a:lnTo>
                  <a:lnTo>
                    <a:pt x="333831" y="418154"/>
                  </a:lnTo>
                  <a:lnTo>
                    <a:pt x="297459" y="439233"/>
                  </a:lnTo>
                  <a:lnTo>
                    <a:pt x="257269" y="452555"/>
                  </a:lnTo>
                  <a:lnTo>
                    <a:pt x="214121" y="457200"/>
                  </a:lnTo>
                  <a:lnTo>
                    <a:pt x="170974" y="452555"/>
                  </a:lnTo>
                  <a:lnTo>
                    <a:pt x="130784" y="439233"/>
                  </a:lnTo>
                  <a:lnTo>
                    <a:pt x="94412" y="418154"/>
                  </a:lnTo>
                  <a:lnTo>
                    <a:pt x="62722" y="390239"/>
                  </a:lnTo>
                  <a:lnTo>
                    <a:pt x="36573" y="356406"/>
                  </a:lnTo>
                  <a:lnTo>
                    <a:pt x="16829" y="317575"/>
                  </a:lnTo>
                  <a:lnTo>
                    <a:pt x="4350" y="274666"/>
                  </a:lnTo>
                  <a:lnTo>
                    <a:pt x="0" y="228600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53" name="object 3">
            <a:extLst>
              <a:ext uri="{FF2B5EF4-FFF2-40B4-BE49-F238E27FC236}">
                <a16:creationId xmlns:a16="http://schemas.microsoft.com/office/drawing/2014/main" id="{88C66954-53CB-084E-8C43-AB5020B95E09}"/>
              </a:ext>
            </a:extLst>
          </p:cNvPr>
          <p:cNvGrpSpPr/>
          <p:nvPr/>
        </p:nvGrpSpPr>
        <p:grpSpPr>
          <a:xfrm>
            <a:off x="1931351" y="3418840"/>
            <a:ext cx="440690" cy="469900"/>
            <a:chOff x="4134611" y="1078991"/>
            <a:chExt cx="440690" cy="469900"/>
          </a:xfrm>
        </p:grpSpPr>
        <p:sp>
          <p:nvSpPr>
            <p:cNvPr id="54" name="object 4">
              <a:extLst>
                <a:ext uri="{FF2B5EF4-FFF2-40B4-BE49-F238E27FC236}">
                  <a16:creationId xmlns:a16="http://schemas.microsoft.com/office/drawing/2014/main" id="{8B56B84C-5F03-FA44-8E78-B3C8CF9C9380}"/>
                </a:ext>
              </a:extLst>
            </p:cNvPr>
            <p:cNvSpPr/>
            <p:nvPr/>
          </p:nvSpPr>
          <p:spPr>
            <a:xfrm>
              <a:off x="4140707" y="1085087"/>
              <a:ext cx="428625" cy="457200"/>
            </a:xfrm>
            <a:custGeom>
              <a:avLst/>
              <a:gdLst/>
              <a:ahLst/>
              <a:cxnLst/>
              <a:rect l="l" t="t" r="r" b="b"/>
              <a:pathLst>
                <a:path w="428625" h="457200">
                  <a:moveTo>
                    <a:pt x="214121" y="0"/>
                  </a:moveTo>
                  <a:lnTo>
                    <a:pt x="170974" y="4644"/>
                  </a:lnTo>
                  <a:lnTo>
                    <a:pt x="130784" y="17966"/>
                  </a:lnTo>
                  <a:lnTo>
                    <a:pt x="94412" y="39045"/>
                  </a:lnTo>
                  <a:lnTo>
                    <a:pt x="62722" y="66960"/>
                  </a:lnTo>
                  <a:lnTo>
                    <a:pt x="36573" y="100793"/>
                  </a:lnTo>
                  <a:lnTo>
                    <a:pt x="16829" y="139624"/>
                  </a:lnTo>
                  <a:lnTo>
                    <a:pt x="4350" y="182533"/>
                  </a:lnTo>
                  <a:lnTo>
                    <a:pt x="0" y="228600"/>
                  </a:lnTo>
                  <a:lnTo>
                    <a:pt x="4350" y="274666"/>
                  </a:lnTo>
                  <a:lnTo>
                    <a:pt x="16829" y="317575"/>
                  </a:lnTo>
                  <a:lnTo>
                    <a:pt x="36573" y="356406"/>
                  </a:lnTo>
                  <a:lnTo>
                    <a:pt x="62722" y="390239"/>
                  </a:lnTo>
                  <a:lnTo>
                    <a:pt x="94412" y="418154"/>
                  </a:lnTo>
                  <a:lnTo>
                    <a:pt x="130784" y="439233"/>
                  </a:lnTo>
                  <a:lnTo>
                    <a:pt x="170974" y="452555"/>
                  </a:lnTo>
                  <a:lnTo>
                    <a:pt x="214121" y="457200"/>
                  </a:lnTo>
                  <a:lnTo>
                    <a:pt x="257269" y="452555"/>
                  </a:lnTo>
                  <a:lnTo>
                    <a:pt x="297459" y="439233"/>
                  </a:lnTo>
                  <a:lnTo>
                    <a:pt x="333831" y="418154"/>
                  </a:lnTo>
                  <a:lnTo>
                    <a:pt x="365521" y="390239"/>
                  </a:lnTo>
                  <a:lnTo>
                    <a:pt x="391670" y="356406"/>
                  </a:lnTo>
                  <a:lnTo>
                    <a:pt x="411414" y="317575"/>
                  </a:lnTo>
                  <a:lnTo>
                    <a:pt x="423893" y="274666"/>
                  </a:lnTo>
                  <a:lnTo>
                    <a:pt x="428243" y="228600"/>
                  </a:lnTo>
                  <a:lnTo>
                    <a:pt x="423893" y="182533"/>
                  </a:lnTo>
                  <a:lnTo>
                    <a:pt x="411414" y="139624"/>
                  </a:lnTo>
                  <a:lnTo>
                    <a:pt x="391670" y="100793"/>
                  </a:lnTo>
                  <a:lnTo>
                    <a:pt x="365521" y="66960"/>
                  </a:lnTo>
                  <a:lnTo>
                    <a:pt x="333831" y="39045"/>
                  </a:lnTo>
                  <a:lnTo>
                    <a:pt x="297459" y="17966"/>
                  </a:lnTo>
                  <a:lnTo>
                    <a:pt x="257269" y="4644"/>
                  </a:lnTo>
                  <a:lnTo>
                    <a:pt x="214121" y="0"/>
                  </a:lnTo>
                  <a:close/>
                </a:path>
              </a:pathLst>
            </a:custGeom>
            <a:solidFill>
              <a:srgbClr val="FF00FF"/>
            </a:solidFill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5" name="object 5">
              <a:extLst>
                <a:ext uri="{FF2B5EF4-FFF2-40B4-BE49-F238E27FC236}">
                  <a16:creationId xmlns:a16="http://schemas.microsoft.com/office/drawing/2014/main" id="{3CBFAD6E-73F2-AB4E-AC29-27B6DC55BB7D}"/>
                </a:ext>
              </a:extLst>
            </p:cNvPr>
            <p:cNvSpPr/>
            <p:nvPr/>
          </p:nvSpPr>
          <p:spPr>
            <a:xfrm>
              <a:off x="4263897" y="1221485"/>
              <a:ext cx="182245" cy="47625"/>
            </a:xfrm>
            <a:custGeom>
              <a:avLst/>
              <a:gdLst/>
              <a:ahLst/>
              <a:cxnLst/>
              <a:rect l="l" t="t" r="r" b="b"/>
              <a:pathLst>
                <a:path w="182245" h="47625">
                  <a:moveTo>
                    <a:pt x="22351" y="0"/>
                  </a:moveTo>
                  <a:lnTo>
                    <a:pt x="13662" y="1873"/>
                  </a:lnTo>
                  <a:lnTo>
                    <a:pt x="6556" y="6984"/>
                  </a:lnTo>
                  <a:lnTo>
                    <a:pt x="1760" y="14573"/>
                  </a:lnTo>
                  <a:lnTo>
                    <a:pt x="0" y="23875"/>
                  </a:lnTo>
                  <a:lnTo>
                    <a:pt x="1760" y="33105"/>
                  </a:lnTo>
                  <a:lnTo>
                    <a:pt x="6556" y="40655"/>
                  </a:lnTo>
                  <a:lnTo>
                    <a:pt x="13662" y="45753"/>
                  </a:lnTo>
                  <a:lnTo>
                    <a:pt x="22351" y="47625"/>
                  </a:lnTo>
                  <a:lnTo>
                    <a:pt x="31021" y="45753"/>
                  </a:lnTo>
                  <a:lnTo>
                    <a:pt x="38084" y="40655"/>
                  </a:lnTo>
                  <a:lnTo>
                    <a:pt x="42836" y="33105"/>
                  </a:lnTo>
                  <a:lnTo>
                    <a:pt x="44576" y="23875"/>
                  </a:lnTo>
                  <a:lnTo>
                    <a:pt x="42836" y="14573"/>
                  </a:lnTo>
                  <a:lnTo>
                    <a:pt x="38084" y="6984"/>
                  </a:lnTo>
                  <a:lnTo>
                    <a:pt x="31021" y="1873"/>
                  </a:lnTo>
                  <a:lnTo>
                    <a:pt x="22351" y="0"/>
                  </a:lnTo>
                  <a:close/>
                </a:path>
                <a:path w="182245" h="47625">
                  <a:moveTo>
                    <a:pt x="159512" y="0"/>
                  </a:moveTo>
                  <a:lnTo>
                    <a:pt x="150842" y="1873"/>
                  </a:lnTo>
                  <a:lnTo>
                    <a:pt x="143779" y="6984"/>
                  </a:lnTo>
                  <a:lnTo>
                    <a:pt x="139027" y="14573"/>
                  </a:lnTo>
                  <a:lnTo>
                    <a:pt x="137287" y="23875"/>
                  </a:lnTo>
                  <a:lnTo>
                    <a:pt x="139027" y="33105"/>
                  </a:lnTo>
                  <a:lnTo>
                    <a:pt x="143779" y="40655"/>
                  </a:lnTo>
                  <a:lnTo>
                    <a:pt x="150842" y="45753"/>
                  </a:lnTo>
                  <a:lnTo>
                    <a:pt x="159512" y="47625"/>
                  </a:lnTo>
                  <a:lnTo>
                    <a:pt x="168201" y="45753"/>
                  </a:lnTo>
                  <a:lnTo>
                    <a:pt x="175307" y="40655"/>
                  </a:lnTo>
                  <a:lnTo>
                    <a:pt x="180103" y="33105"/>
                  </a:lnTo>
                  <a:lnTo>
                    <a:pt x="181863" y="23875"/>
                  </a:lnTo>
                  <a:lnTo>
                    <a:pt x="180103" y="14573"/>
                  </a:lnTo>
                  <a:lnTo>
                    <a:pt x="175307" y="6984"/>
                  </a:lnTo>
                  <a:lnTo>
                    <a:pt x="168201" y="1873"/>
                  </a:lnTo>
                  <a:lnTo>
                    <a:pt x="159512" y="0"/>
                  </a:lnTo>
                  <a:close/>
                </a:path>
              </a:pathLst>
            </a:custGeom>
            <a:solidFill>
              <a:srgbClr val="CD00CD"/>
            </a:solidFill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6" name="object 6">
              <a:extLst>
                <a:ext uri="{FF2B5EF4-FFF2-40B4-BE49-F238E27FC236}">
                  <a16:creationId xmlns:a16="http://schemas.microsoft.com/office/drawing/2014/main" id="{56C54D21-EA74-5047-B0C7-2DFB21E913DF}"/>
                </a:ext>
              </a:extLst>
            </p:cNvPr>
            <p:cNvSpPr/>
            <p:nvPr/>
          </p:nvSpPr>
          <p:spPr>
            <a:xfrm>
              <a:off x="4140707" y="1085087"/>
              <a:ext cx="428625" cy="457200"/>
            </a:xfrm>
            <a:custGeom>
              <a:avLst/>
              <a:gdLst/>
              <a:ahLst/>
              <a:cxnLst/>
              <a:rect l="l" t="t" r="r" b="b"/>
              <a:pathLst>
                <a:path w="428625" h="457200">
                  <a:moveTo>
                    <a:pt x="123189" y="160274"/>
                  </a:moveTo>
                  <a:lnTo>
                    <a:pt x="124950" y="150971"/>
                  </a:lnTo>
                  <a:lnTo>
                    <a:pt x="129746" y="143382"/>
                  </a:lnTo>
                  <a:lnTo>
                    <a:pt x="136852" y="138271"/>
                  </a:lnTo>
                  <a:lnTo>
                    <a:pt x="145541" y="136398"/>
                  </a:lnTo>
                  <a:lnTo>
                    <a:pt x="154211" y="138271"/>
                  </a:lnTo>
                  <a:lnTo>
                    <a:pt x="161274" y="143382"/>
                  </a:lnTo>
                  <a:lnTo>
                    <a:pt x="166026" y="150971"/>
                  </a:lnTo>
                  <a:lnTo>
                    <a:pt x="167766" y="160274"/>
                  </a:lnTo>
                  <a:lnTo>
                    <a:pt x="166026" y="169503"/>
                  </a:lnTo>
                  <a:lnTo>
                    <a:pt x="161274" y="177053"/>
                  </a:lnTo>
                  <a:lnTo>
                    <a:pt x="154211" y="182151"/>
                  </a:lnTo>
                  <a:lnTo>
                    <a:pt x="145541" y="184023"/>
                  </a:lnTo>
                  <a:lnTo>
                    <a:pt x="136852" y="182151"/>
                  </a:lnTo>
                  <a:lnTo>
                    <a:pt x="129746" y="177053"/>
                  </a:lnTo>
                  <a:lnTo>
                    <a:pt x="124950" y="169503"/>
                  </a:lnTo>
                  <a:lnTo>
                    <a:pt x="123189" y="160274"/>
                  </a:lnTo>
                  <a:close/>
                </a:path>
                <a:path w="428625" h="457200">
                  <a:moveTo>
                    <a:pt x="260476" y="160274"/>
                  </a:moveTo>
                  <a:lnTo>
                    <a:pt x="262217" y="150971"/>
                  </a:lnTo>
                  <a:lnTo>
                    <a:pt x="266969" y="143382"/>
                  </a:lnTo>
                  <a:lnTo>
                    <a:pt x="274032" y="138271"/>
                  </a:lnTo>
                  <a:lnTo>
                    <a:pt x="282701" y="136398"/>
                  </a:lnTo>
                  <a:lnTo>
                    <a:pt x="291391" y="138271"/>
                  </a:lnTo>
                  <a:lnTo>
                    <a:pt x="298497" y="143382"/>
                  </a:lnTo>
                  <a:lnTo>
                    <a:pt x="303293" y="150971"/>
                  </a:lnTo>
                  <a:lnTo>
                    <a:pt x="305053" y="160274"/>
                  </a:lnTo>
                  <a:lnTo>
                    <a:pt x="303293" y="169503"/>
                  </a:lnTo>
                  <a:lnTo>
                    <a:pt x="298497" y="177053"/>
                  </a:lnTo>
                  <a:lnTo>
                    <a:pt x="291391" y="182151"/>
                  </a:lnTo>
                  <a:lnTo>
                    <a:pt x="282701" y="184023"/>
                  </a:lnTo>
                  <a:lnTo>
                    <a:pt x="274032" y="182151"/>
                  </a:lnTo>
                  <a:lnTo>
                    <a:pt x="266969" y="177053"/>
                  </a:lnTo>
                  <a:lnTo>
                    <a:pt x="262217" y="169503"/>
                  </a:lnTo>
                  <a:lnTo>
                    <a:pt x="260476" y="160274"/>
                  </a:lnTo>
                  <a:close/>
                </a:path>
                <a:path w="428625" h="457200">
                  <a:moveTo>
                    <a:pt x="98043" y="328295"/>
                  </a:moveTo>
                  <a:lnTo>
                    <a:pt x="144448" y="355544"/>
                  </a:lnTo>
                  <a:lnTo>
                    <a:pt x="190847" y="369168"/>
                  </a:lnTo>
                  <a:lnTo>
                    <a:pt x="237233" y="369168"/>
                  </a:lnTo>
                  <a:lnTo>
                    <a:pt x="283602" y="355544"/>
                  </a:lnTo>
                  <a:lnTo>
                    <a:pt x="329945" y="328295"/>
                  </a:lnTo>
                </a:path>
                <a:path w="428625" h="457200">
                  <a:moveTo>
                    <a:pt x="0" y="228600"/>
                  </a:moveTo>
                  <a:lnTo>
                    <a:pt x="4350" y="182533"/>
                  </a:lnTo>
                  <a:lnTo>
                    <a:pt x="16829" y="139624"/>
                  </a:lnTo>
                  <a:lnTo>
                    <a:pt x="36573" y="100793"/>
                  </a:lnTo>
                  <a:lnTo>
                    <a:pt x="62722" y="66960"/>
                  </a:lnTo>
                  <a:lnTo>
                    <a:pt x="94412" y="39045"/>
                  </a:lnTo>
                  <a:lnTo>
                    <a:pt x="130784" y="17966"/>
                  </a:lnTo>
                  <a:lnTo>
                    <a:pt x="170974" y="4644"/>
                  </a:lnTo>
                  <a:lnTo>
                    <a:pt x="214121" y="0"/>
                  </a:lnTo>
                  <a:lnTo>
                    <a:pt x="257269" y="4644"/>
                  </a:lnTo>
                  <a:lnTo>
                    <a:pt x="297459" y="17966"/>
                  </a:lnTo>
                  <a:lnTo>
                    <a:pt x="333831" y="39045"/>
                  </a:lnTo>
                  <a:lnTo>
                    <a:pt x="365521" y="66960"/>
                  </a:lnTo>
                  <a:lnTo>
                    <a:pt x="391670" y="100793"/>
                  </a:lnTo>
                  <a:lnTo>
                    <a:pt x="411414" y="139624"/>
                  </a:lnTo>
                  <a:lnTo>
                    <a:pt x="423893" y="182533"/>
                  </a:lnTo>
                  <a:lnTo>
                    <a:pt x="428243" y="228600"/>
                  </a:lnTo>
                  <a:lnTo>
                    <a:pt x="423893" y="274666"/>
                  </a:lnTo>
                  <a:lnTo>
                    <a:pt x="411414" y="317575"/>
                  </a:lnTo>
                  <a:lnTo>
                    <a:pt x="391670" y="356406"/>
                  </a:lnTo>
                  <a:lnTo>
                    <a:pt x="365521" y="390239"/>
                  </a:lnTo>
                  <a:lnTo>
                    <a:pt x="333831" y="418154"/>
                  </a:lnTo>
                  <a:lnTo>
                    <a:pt x="297459" y="439233"/>
                  </a:lnTo>
                  <a:lnTo>
                    <a:pt x="257269" y="452555"/>
                  </a:lnTo>
                  <a:lnTo>
                    <a:pt x="214121" y="457200"/>
                  </a:lnTo>
                  <a:lnTo>
                    <a:pt x="170974" y="452555"/>
                  </a:lnTo>
                  <a:lnTo>
                    <a:pt x="130784" y="439233"/>
                  </a:lnTo>
                  <a:lnTo>
                    <a:pt x="94412" y="418154"/>
                  </a:lnTo>
                  <a:lnTo>
                    <a:pt x="62722" y="390239"/>
                  </a:lnTo>
                  <a:lnTo>
                    <a:pt x="36573" y="356406"/>
                  </a:lnTo>
                  <a:lnTo>
                    <a:pt x="16829" y="317575"/>
                  </a:lnTo>
                  <a:lnTo>
                    <a:pt x="4350" y="274666"/>
                  </a:lnTo>
                  <a:lnTo>
                    <a:pt x="0" y="228600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57" name="object 3">
            <a:extLst>
              <a:ext uri="{FF2B5EF4-FFF2-40B4-BE49-F238E27FC236}">
                <a16:creationId xmlns:a16="http://schemas.microsoft.com/office/drawing/2014/main" id="{5BBDA5B5-3E5C-A947-85F7-0007624651AB}"/>
              </a:ext>
            </a:extLst>
          </p:cNvPr>
          <p:cNvGrpSpPr/>
          <p:nvPr/>
        </p:nvGrpSpPr>
        <p:grpSpPr>
          <a:xfrm>
            <a:off x="1285810" y="3463671"/>
            <a:ext cx="440690" cy="469900"/>
            <a:chOff x="4134611" y="1078991"/>
            <a:chExt cx="440690" cy="469900"/>
          </a:xfrm>
        </p:grpSpPr>
        <p:sp>
          <p:nvSpPr>
            <p:cNvPr id="58" name="object 4">
              <a:extLst>
                <a:ext uri="{FF2B5EF4-FFF2-40B4-BE49-F238E27FC236}">
                  <a16:creationId xmlns:a16="http://schemas.microsoft.com/office/drawing/2014/main" id="{C4357CDF-9033-914E-A976-F97D1E157DB6}"/>
                </a:ext>
              </a:extLst>
            </p:cNvPr>
            <p:cNvSpPr/>
            <p:nvPr/>
          </p:nvSpPr>
          <p:spPr>
            <a:xfrm>
              <a:off x="4140707" y="1085087"/>
              <a:ext cx="428625" cy="457200"/>
            </a:xfrm>
            <a:custGeom>
              <a:avLst/>
              <a:gdLst/>
              <a:ahLst/>
              <a:cxnLst/>
              <a:rect l="l" t="t" r="r" b="b"/>
              <a:pathLst>
                <a:path w="428625" h="457200">
                  <a:moveTo>
                    <a:pt x="214121" y="0"/>
                  </a:moveTo>
                  <a:lnTo>
                    <a:pt x="170974" y="4644"/>
                  </a:lnTo>
                  <a:lnTo>
                    <a:pt x="130784" y="17966"/>
                  </a:lnTo>
                  <a:lnTo>
                    <a:pt x="94412" y="39045"/>
                  </a:lnTo>
                  <a:lnTo>
                    <a:pt x="62722" y="66960"/>
                  </a:lnTo>
                  <a:lnTo>
                    <a:pt x="36573" y="100793"/>
                  </a:lnTo>
                  <a:lnTo>
                    <a:pt x="16829" y="139624"/>
                  </a:lnTo>
                  <a:lnTo>
                    <a:pt x="4350" y="182533"/>
                  </a:lnTo>
                  <a:lnTo>
                    <a:pt x="0" y="228600"/>
                  </a:lnTo>
                  <a:lnTo>
                    <a:pt x="4350" y="274666"/>
                  </a:lnTo>
                  <a:lnTo>
                    <a:pt x="16829" y="317575"/>
                  </a:lnTo>
                  <a:lnTo>
                    <a:pt x="36573" y="356406"/>
                  </a:lnTo>
                  <a:lnTo>
                    <a:pt x="62722" y="390239"/>
                  </a:lnTo>
                  <a:lnTo>
                    <a:pt x="94412" y="418154"/>
                  </a:lnTo>
                  <a:lnTo>
                    <a:pt x="130784" y="439233"/>
                  </a:lnTo>
                  <a:lnTo>
                    <a:pt x="170974" y="452555"/>
                  </a:lnTo>
                  <a:lnTo>
                    <a:pt x="214121" y="457200"/>
                  </a:lnTo>
                  <a:lnTo>
                    <a:pt x="257269" y="452555"/>
                  </a:lnTo>
                  <a:lnTo>
                    <a:pt x="297459" y="439233"/>
                  </a:lnTo>
                  <a:lnTo>
                    <a:pt x="333831" y="418154"/>
                  </a:lnTo>
                  <a:lnTo>
                    <a:pt x="365521" y="390239"/>
                  </a:lnTo>
                  <a:lnTo>
                    <a:pt x="391670" y="356406"/>
                  </a:lnTo>
                  <a:lnTo>
                    <a:pt x="411414" y="317575"/>
                  </a:lnTo>
                  <a:lnTo>
                    <a:pt x="423893" y="274666"/>
                  </a:lnTo>
                  <a:lnTo>
                    <a:pt x="428243" y="228600"/>
                  </a:lnTo>
                  <a:lnTo>
                    <a:pt x="423893" y="182533"/>
                  </a:lnTo>
                  <a:lnTo>
                    <a:pt x="411414" y="139624"/>
                  </a:lnTo>
                  <a:lnTo>
                    <a:pt x="391670" y="100793"/>
                  </a:lnTo>
                  <a:lnTo>
                    <a:pt x="365521" y="66960"/>
                  </a:lnTo>
                  <a:lnTo>
                    <a:pt x="333831" y="39045"/>
                  </a:lnTo>
                  <a:lnTo>
                    <a:pt x="297459" y="17966"/>
                  </a:lnTo>
                  <a:lnTo>
                    <a:pt x="257269" y="4644"/>
                  </a:lnTo>
                  <a:lnTo>
                    <a:pt x="214121" y="0"/>
                  </a:lnTo>
                  <a:close/>
                </a:path>
              </a:pathLst>
            </a:custGeom>
            <a:solidFill>
              <a:srgbClr val="FF00FF"/>
            </a:solidFill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9" name="object 5">
              <a:extLst>
                <a:ext uri="{FF2B5EF4-FFF2-40B4-BE49-F238E27FC236}">
                  <a16:creationId xmlns:a16="http://schemas.microsoft.com/office/drawing/2014/main" id="{E2BE55D6-FA63-2543-A63A-F32BECE7448B}"/>
                </a:ext>
              </a:extLst>
            </p:cNvPr>
            <p:cNvSpPr/>
            <p:nvPr/>
          </p:nvSpPr>
          <p:spPr>
            <a:xfrm>
              <a:off x="4263897" y="1221485"/>
              <a:ext cx="182245" cy="47625"/>
            </a:xfrm>
            <a:custGeom>
              <a:avLst/>
              <a:gdLst/>
              <a:ahLst/>
              <a:cxnLst/>
              <a:rect l="l" t="t" r="r" b="b"/>
              <a:pathLst>
                <a:path w="182245" h="47625">
                  <a:moveTo>
                    <a:pt x="22351" y="0"/>
                  </a:moveTo>
                  <a:lnTo>
                    <a:pt x="13662" y="1873"/>
                  </a:lnTo>
                  <a:lnTo>
                    <a:pt x="6556" y="6984"/>
                  </a:lnTo>
                  <a:lnTo>
                    <a:pt x="1760" y="14573"/>
                  </a:lnTo>
                  <a:lnTo>
                    <a:pt x="0" y="23875"/>
                  </a:lnTo>
                  <a:lnTo>
                    <a:pt x="1760" y="33105"/>
                  </a:lnTo>
                  <a:lnTo>
                    <a:pt x="6556" y="40655"/>
                  </a:lnTo>
                  <a:lnTo>
                    <a:pt x="13662" y="45753"/>
                  </a:lnTo>
                  <a:lnTo>
                    <a:pt x="22351" y="47625"/>
                  </a:lnTo>
                  <a:lnTo>
                    <a:pt x="31021" y="45753"/>
                  </a:lnTo>
                  <a:lnTo>
                    <a:pt x="38084" y="40655"/>
                  </a:lnTo>
                  <a:lnTo>
                    <a:pt x="42836" y="33105"/>
                  </a:lnTo>
                  <a:lnTo>
                    <a:pt x="44576" y="23875"/>
                  </a:lnTo>
                  <a:lnTo>
                    <a:pt x="42836" y="14573"/>
                  </a:lnTo>
                  <a:lnTo>
                    <a:pt x="38084" y="6984"/>
                  </a:lnTo>
                  <a:lnTo>
                    <a:pt x="31021" y="1873"/>
                  </a:lnTo>
                  <a:lnTo>
                    <a:pt x="22351" y="0"/>
                  </a:lnTo>
                  <a:close/>
                </a:path>
                <a:path w="182245" h="47625">
                  <a:moveTo>
                    <a:pt x="159512" y="0"/>
                  </a:moveTo>
                  <a:lnTo>
                    <a:pt x="150842" y="1873"/>
                  </a:lnTo>
                  <a:lnTo>
                    <a:pt x="143779" y="6984"/>
                  </a:lnTo>
                  <a:lnTo>
                    <a:pt x="139027" y="14573"/>
                  </a:lnTo>
                  <a:lnTo>
                    <a:pt x="137287" y="23875"/>
                  </a:lnTo>
                  <a:lnTo>
                    <a:pt x="139027" y="33105"/>
                  </a:lnTo>
                  <a:lnTo>
                    <a:pt x="143779" y="40655"/>
                  </a:lnTo>
                  <a:lnTo>
                    <a:pt x="150842" y="45753"/>
                  </a:lnTo>
                  <a:lnTo>
                    <a:pt x="159512" y="47625"/>
                  </a:lnTo>
                  <a:lnTo>
                    <a:pt x="168201" y="45753"/>
                  </a:lnTo>
                  <a:lnTo>
                    <a:pt x="175307" y="40655"/>
                  </a:lnTo>
                  <a:lnTo>
                    <a:pt x="180103" y="33105"/>
                  </a:lnTo>
                  <a:lnTo>
                    <a:pt x="181863" y="23875"/>
                  </a:lnTo>
                  <a:lnTo>
                    <a:pt x="180103" y="14573"/>
                  </a:lnTo>
                  <a:lnTo>
                    <a:pt x="175307" y="6984"/>
                  </a:lnTo>
                  <a:lnTo>
                    <a:pt x="168201" y="1873"/>
                  </a:lnTo>
                  <a:lnTo>
                    <a:pt x="159512" y="0"/>
                  </a:lnTo>
                  <a:close/>
                </a:path>
              </a:pathLst>
            </a:custGeom>
            <a:solidFill>
              <a:srgbClr val="CD00CD"/>
            </a:solidFill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0" name="object 6">
              <a:extLst>
                <a:ext uri="{FF2B5EF4-FFF2-40B4-BE49-F238E27FC236}">
                  <a16:creationId xmlns:a16="http://schemas.microsoft.com/office/drawing/2014/main" id="{14BFD95C-9F25-B145-A99F-B8AA8FAFE31E}"/>
                </a:ext>
              </a:extLst>
            </p:cNvPr>
            <p:cNvSpPr/>
            <p:nvPr/>
          </p:nvSpPr>
          <p:spPr>
            <a:xfrm>
              <a:off x="4140707" y="1085087"/>
              <a:ext cx="428625" cy="457200"/>
            </a:xfrm>
            <a:custGeom>
              <a:avLst/>
              <a:gdLst/>
              <a:ahLst/>
              <a:cxnLst/>
              <a:rect l="l" t="t" r="r" b="b"/>
              <a:pathLst>
                <a:path w="428625" h="457200">
                  <a:moveTo>
                    <a:pt x="123189" y="160274"/>
                  </a:moveTo>
                  <a:lnTo>
                    <a:pt x="124950" y="150971"/>
                  </a:lnTo>
                  <a:lnTo>
                    <a:pt x="129746" y="143382"/>
                  </a:lnTo>
                  <a:lnTo>
                    <a:pt x="136852" y="138271"/>
                  </a:lnTo>
                  <a:lnTo>
                    <a:pt x="145541" y="136398"/>
                  </a:lnTo>
                  <a:lnTo>
                    <a:pt x="154211" y="138271"/>
                  </a:lnTo>
                  <a:lnTo>
                    <a:pt x="161274" y="143382"/>
                  </a:lnTo>
                  <a:lnTo>
                    <a:pt x="166026" y="150971"/>
                  </a:lnTo>
                  <a:lnTo>
                    <a:pt x="167766" y="160274"/>
                  </a:lnTo>
                  <a:lnTo>
                    <a:pt x="166026" y="169503"/>
                  </a:lnTo>
                  <a:lnTo>
                    <a:pt x="161274" y="177053"/>
                  </a:lnTo>
                  <a:lnTo>
                    <a:pt x="154211" y="182151"/>
                  </a:lnTo>
                  <a:lnTo>
                    <a:pt x="145541" y="184023"/>
                  </a:lnTo>
                  <a:lnTo>
                    <a:pt x="136852" y="182151"/>
                  </a:lnTo>
                  <a:lnTo>
                    <a:pt x="129746" y="177053"/>
                  </a:lnTo>
                  <a:lnTo>
                    <a:pt x="124950" y="169503"/>
                  </a:lnTo>
                  <a:lnTo>
                    <a:pt x="123189" y="160274"/>
                  </a:lnTo>
                  <a:close/>
                </a:path>
                <a:path w="428625" h="457200">
                  <a:moveTo>
                    <a:pt x="260476" y="160274"/>
                  </a:moveTo>
                  <a:lnTo>
                    <a:pt x="262217" y="150971"/>
                  </a:lnTo>
                  <a:lnTo>
                    <a:pt x="266969" y="143382"/>
                  </a:lnTo>
                  <a:lnTo>
                    <a:pt x="274032" y="138271"/>
                  </a:lnTo>
                  <a:lnTo>
                    <a:pt x="282701" y="136398"/>
                  </a:lnTo>
                  <a:lnTo>
                    <a:pt x="291391" y="138271"/>
                  </a:lnTo>
                  <a:lnTo>
                    <a:pt x="298497" y="143382"/>
                  </a:lnTo>
                  <a:lnTo>
                    <a:pt x="303293" y="150971"/>
                  </a:lnTo>
                  <a:lnTo>
                    <a:pt x="305053" y="160274"/>
                  </a:lnTo>
                  <a:lnTo>
                    <a:pt x="303293" y="169503"/>
                  </a:lnTo>
                  <a:lnTo>
                    <a:pt x="298497" y="177053"/>
                  </a:lnTo>
                  <a:lnTo>
                    <a:pt x="291391" y="182151"/>
                  </a:lnTo>
                  <a:lnTo>
                    <a:pt x="282701" y="184023"/>
                  </a:lnTo>
                  <a:lnTo>
                    <a:pt x="274032" y="182151"/>
                  </a:lnTo>
                  <a:lnTo>
                    <a:pt x="266969" y="177053"/>
                  </a:lnTo>
                  <a:lnTo>
                    <a:pt x="262217" y="169503"/>
                  </a:lnTo>
                  <a:lnTo>
                    <a:pt x="260476" y="160274"/>
                  </a:lnTo>
                  <a:close/>
                </a:path>
                <a:path w="428625" h="457200">
                  <a:moveTo>
                    <a:pt x="98043" y="328295"/>
                  </a:moveTo>
                  <a:lnTo>
                    <a:pt x="144448" y="355544"/>
                  </a:lnTo>
                  <a:lnTo>
                    <a:pt x="190847" y="369168"/>
                  </a:lnTo>
                  <a:lnTo>
                    <a:pt x="237233" y="369168"/>
                  </a:lnTo>
                  <a:lnTo>
                    <a:pt x="283602" y="355544"/>
                  </a:lnTo>
                  <a:lnTo>
                    <a:pt x="329945" y="328295"/>
                  </a:lnTo>
                </a:path>
                <a:path w="428625" h="457200">
                  <a:moveTo>
                    <a:pt x="0" y="228600"/>
                  </a:moveTo>
                  <a:lnTo>
                    <a:pt x="4350" y="182533"/>
                  </a:lnTo>
                  <a:lnTo>
                    <a:pt x="16829" y="139624"/>
                  </a:lnTo>
                  <a:lnTo>
                    <a:pt x="36573" y="100793"/>
                  </a:lnTo>
                  <a:lnTo>
                    <a:pt x="62722" y="66960"/>
                  </a:lnTo>
                  <a:lnTo>
                    <a:pt x="94412" y="39045"/>
                  </a:lnTo>
                  <a:lnTo>
                    <a:pt x="130784" y="17966"/>
                  </a:lnTo>
                  <a:lnTo>
                    <a:pt x="170974" y="4644"/>
                  </a:lnTo>
                  <a:lnTo>
                    <a:pt x="214121" y="0"/>
                  </a:lnTo>
                  <a:lnTo>
                    <a:pt x="257269" y="4644"/>
                  </a:lnTo>
                  <a:lnTo>
                    <a:pt x="297459" y="17966"/>
                  </a:lnTo>
                  <a:lnTo>
                    <a:pt x="333831" y="39045"/>
                  </a:lnTo>
                  <a:lnTo>
                    <a:pt x="365521" y="66960"/>
                  </a:lnTo>
                  <a:lnTo>
                    <a:pt x="391670" y="100793"/>
                  </a:lnTo>
                  <a:lnTo>
                    <a:pt x="411414" y="139624"/>
                  </a:lnTo>
                  <a:lnTo>
                    <a:pt x="423893" y="182533"/>
                  </a:lnTo>
                  <a:lnTo>
                    <a:pt x="428243" y="228600"/>
                  </a:lnTo>
                  <a:lnTo>
                    <a:pt x="423893" y="274666"/>
                  </a:lnTo>
                  <a:lnTo>
                    <a:pt x="411414" y="317575"/>
                  </a:lnTo>
                  <a:lnTo>
                    <a:pt x="391670" y="356406"/>
                  </a:lnTo>
                  <a:lnTo>
                    <a:pt x="365521" y="390239"/>
                  </a:lnTo>
                  <a:lnTo>
                    <a:pt x="333831" y="418154"/>
                  </a:lnTo>
                  <a:lnTo>
                    <a:pt x="297459" y="439233"/>
                  </a:lnTo>
                  <a:lnTo>
                    <a:pt x="257269" y="452555"/>
                  </a:lnTo>
                  <a:lnTo>
                    <a:pt x="214121" y="457200"/>
                  </a:lnTo>
                  <a:lnTo>
                    <a:pt x="170974" y="452555"/>
                  </a:lnTo>
                  <a:lnTo>
                    <a:pt x="130784" y="439233"/>
                  </a:lnTo>
                  <a:lnTo>
                    <a:pt x="94412" y="418154"/>
                  </a:lnTo>
                  <a:lnTo>
                    <a:pt x="62722" y="390239"/>
                  </a:lnTo>
                  <a:lnTo>
                    <a:pt x="36573" y="356406"/>
                  </a:lnTo>
                  <a:lnTo>
                    <a:pt x="16829" y="317575"/>
                  </a:lnTo>
                  <a:lnTo>
                    <a:pt x="4350" y="274666"/>
                  </a:lnTo>
                  <a:lnTo>
                    <a:pt x="0" y="228600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61" name="Oval 60">
            <a:extLst>
              <a:ext uri="{FF2B5EF4-FFF2-40B4-BE49-F238E27FC236}">
                <a16:creationId xmlns:a16="http://schemas.microsoft.com/office/drawing/2014/main" id="{6FD0AC05-D3A3-8746-8816-CD5B3B45E0B9}"/>
              </a:ext>
            </a:extLst>
          </p:cNvPr>
          <p:cNvSpPr/>
          <p:nvPr/>
        </p:nvSpPr>
        <p:spPr>
          <a:xfrm>
            <a:off x="990600" y="1447800"/>
            <a:ext cx="2336800" cy="1066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14D8718B-62AA-8247-A733-8697312DA9C6}"/>
              </a:ext>
            </a:extLst>
          </p:cNvPr>
          <p:cNvSpPr/>
          <p:nvPr/>
        </p:nvSpPr>
        <p:spPr>
          <a:xfrm>
            <a:off x="990600" y="3120136"/>
            <a:ext cx="2336800" cy="1066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3852799-16A8-3246-B32B-C14BBFD4FBDB}"/>
              </a:ext>
            </a:extLst>
          </p:cNvPr>
          <p:cNvSpPr txBox="1"/>
          <p:nvPr/>
        </p:nvSpPr>
        <p:spPr>
          <a:xfrm>
            <a:off x="1048760" y="4561639"/>
            <a:ext cx="22204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What you want</a:t>
            </a:r>
          </a:p>
        </p:txBody>
      </p:sp>
      <p:grpSp>
        <p:nvGrpSpPr>
          <p:cNvPr id="64" name="object 3">
            <a:extLst>
              <a:ext uri="{FF2B5EF4-FFF2-40B4-BE49-F238E27FC236}">
                <a16:creationId xmlns:a16="http://schemas.microsoft.com/office/drawing/2014/main" id="{8D5F6137-B934-E940-B517-713C10C1B388}"/>
              </a:ext>
            </a:extLst>
          </p:cNvPr>
          <p:cNvGrpSpPr/>
          <p:nvPr/>
        </p:nvGrpSpPr>
        <p:grpSpPr>
          <a:xfrm>
            <a:off x="6890197" y="1710372"/>
            <a:ext cx="440690" cy="469900"/>
            <a:chOff x="4134611" y="1078991"/>
            <a:chExt cx="440690" cy="469900"/>
          </a:xfrm>
        </p:grpSpPr>
        <p:sp>
          <p:nvSpPr>
            <p:cNvPr id="65" name="object 4">
              <a:extLst>
                <a:ext uri="{FF2B5EF4-FFF2-40B4-BE49-F238E27FC236}">
                  <a16:creationId xmlns:a16="http://schemas.microsoft.com/office/drawing/2014/main" id="{19D44430-9648-5D4F-A0FD-1D3676361D97}"/>
                </a:ext>
              </a:extLst>
            </p:cNvPr>
            <p:cNvSpPr/>
            <p:nvPr/>
          </p:nvSpPr>
          <p:spPr>
            <a:xfrm>
              <a:off x="4140707" y="1085087"/>
              <a:ext cx="428625" cy="457200"/>
            </a:xfrm>
            <a:custGeom>
              <a:avLst/>
              <a:gdLst/>
              <a:ahLst/>
              <a:cxnLst/>
              <a:rect l="l" t="t" r="r" b="b"/>
              <a:pathLst>
                <a:path w="428625" h="457200">
                  <a:moveTo>
                    <a:pt x="214121" y="0"/>
                  </a:moveTo>
                  <a:lnTo>
                    <a:pt x="170974" y="4644"/>
                  </a:lnTo>
                  <a:lnTo>
                    <a:pt x="130784" y="17966"/>
                  </a:lnTo>
                  <a:lnTo>
                    <a:pt x="94412" y="39045"/>
                  </a:lnTo>
                  <a:lnTo>
                    <a:pt x="62722" y="66960"/>
                  </a:lnTo>
                  <a:lnTo>
                    <a:pt x="36573" y="100793"/>
                  </a:lnTo>
                  <a:lnTo>
                    <a:pt x="16829" y="139624"/>
                  </a:lnTo>
                  <a:lnTo>
                    <a:pt x="4350" y="182533"/>
                  </a:lnTo>
                  <a:lnTo>
                    <a:pt x="0" y="228600"/>
                  </a:lnTo>
                  <a:lnTo>
                    <a:pt x="4350" y="274666"/>
                  </a:lnTo>
                  <a:lnTo>
                    <a:pt x="16829" y="317575"/>
                  </a:lnTo>
                  <a:lnTo>
                    <a:pt x="36573" y="356406"/>
                  </a:lnTo>
                  <a:lnTo>
                    <a:pt x="62722" y="390239"/>
                  </a:lnTo>
                  <a:lnTo>
                    <a:pt x="94412" y="418154"/>
                  </a:lnTo>
                  <a:lnTo>
                    <a:pt x="130784" y="439233"/>
                  </a:lnTo>
                  <a:lnTo>
                    <a:pt x="170974" y="452555"/>
                  </a:lnTo>
                  <a:lnTo>
                    <a:pt x="214121" y="457200"/>
                  </a:lnTo>
                  <a:lnTo>
                    <a:pt x="257269" y="452555"/>
                  </a:lnTo>
                  <a:lnTo>
                    <a:pt x="297459" y="439233"/>
                  </a:lnTo>
                  <a:lnTo>
                    <a:pt x="333831" y="418154"/>
                  </a:lnTo>
                  <a:lnTo>
                    <a:pt x="365521" y="390239"/>
                  </a:lnTo>
                  <a:lnTo>
                    <a:pt x="391670" y="356406"/>
                  </a:lnTo>
                  <a:lnTo>
                    <a:pt x="411414" y="317575"/>
                  </a:lnTo>
                  <a:lnTo>
                    <a:pt x="423893" y="274666"/>
                  </a:lnTo>
                  <a:lnTo>
                    <a:pt x="428243" y="228600"/>
                  </a:lnTo>
                  <a:lnTo>
                    <a:pt x="423893" y="182533"/>
                  </a:lnTo>
                  <a:lnTo>
                    <a:pt x="411414" y="139624"/>
                  </a:lnTo>
                  <a:lnTo>
                    <a:pt x="391670" y="100793"/>
                  </a:lnTo>
                  <a:lnTo>
                    <a:pt x="365521" y="66960"/>
                  </a:lnTo>
                  <a:lnTo>
                    <a:pt x="333831" y="39045"/>
                  </a:lnTo>
                  <a:lnTo>
                    <a:pt x="297459" y="17966"/>
                  </a:lnTo>
                  <a:lnTo>
                    <a:pt x="257269" y="4644"/>
                  </a:lnTo>
                  <a:lnTo>
                    <a:pt x="214121" y="0"/>
                  </a:lnTo>
                  <a:close/>
                </a:path>
              </a:pathLst>
            </a:custGeom>
            <a:solidFill>
              <a:srgbClr val="FF00FF"/>
            </a:solidFill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6" name="object 5">
              <a:extLst>
                <a:ext uri="{FF2B5EF4-FFF2-40B4-BE49-F238E27FC236}">
                  <a16:creationId xmlns:a16="http://schemas.microsoft.com/office/drawing/2014/main" id="{29314851-18F8-4D4E-988E-FDF6F3A19BD7}"/>
                </a:ext>
              </a:extLst>
            </p:cNvPr>
            <p:cNvSpPr/>
            <p:nvPr/>
          </p:nvSpPr>
          <p:spPr>
            <a:xfrm>
              <a:off x="4263897" y="1221485"/>
              <a:ext cx="182245" cy="47625"/>
            </a:xfrm>
            <a:custGeom>
              <a:avLst/>
              <a:gdLst/>
              <a:ahLst/>
              <a:cxnLst/>
              <a:rect l="l" t="t" r="r" b="b"/>
              <a:pathLst>
                <a:path w="182245" h="47625">
                  <a:moveTo>
                    <a:pt x="22351" y="0"/>
                  </a:moveTo>
                  <a:lnTo>
                    <a:pt x="13662" y="1873"/>
                  </a:lnTo>
                  <a:lnTo>
                    <a:pt x="6556" y="6984"/>
                  </a:lnTo>
                  <a:lnTo>
                    <a:pt x="1760" y="14573"/>
                  </a:lnTo>
                  <a:lnTo>
                    <a:pt x="0" y="23875"/>
                  </a:lnTo>
                  <a:lnTo>
                    <a:pt x="1760" y="33105"/>
                  </a:lnTo>
                  <a:lnTo>
                    <a:pt x="6556" y="40655"/>
                  </a:lnTo>
                  <a:lnTo>
                    <a:pt x="13662" y="45753"/>
                  </a:lnTo>
                  <a:lnTo>
                    <a:pt x="22351" y="47625"/>
                  </a:lnTo>
                  <a:lnTo>
                    <a:pt x="31021" y="45753"/>
                  </a:lnTo>
                  <a:lnTo>
                    <a:pt x="38084" y="40655"/>
                  </a:lnTo>
                  <a:lnTo>
                    <a:pt x="42836" y="33105"/>
                  </a:lnTo>
                  <a:lnTo>
                    <a:pt x="44576" y="23875"/>
                  </a:lnTo>
                  <a:lnTo>
                    <a:pt x="42836" y="14573"/>
                  </a:lnTo>
                  <a:lnTo>
                    <a:pt x="38084" y="6984"/>
                  </a:lnTo>
                  <a:lnTo>
                    <a:pt x="31021" y="1873"/>
                  </a:lnTo>
                  <a:lnTo>
                    <a:pt x="22351" y="0"/>
                  </a:lnTo>
                  <a:close/>
                </a:path>
                <a:path w="182245" h="47625">
                  <a:moveTo>
                    <a:pt x="159512" y="0"/>
                  </a:moveTo>
                  <a:lnTo>
                    <a:pt x="150842" y="1873"/>
                  </a:lnTo>
                  <a:lnTo>
                    <a:pt x="143779" y="6984"/>
                  </a:lnTo>
                  <a:lnTo>
                    <a:pt x="139027" y="14573"/>
                  </a:lnTo>
                  <a:lnTo>
                    <a:pt x="137287" y="23875"/>
                  </a:lnTo>
                  <a:lnTo>
                    <a:pt x="139027" y="33105"/>
                  </a:lnTo>
                  <a:lnTo>
                    <a:pt x="143779" y="40655"/>
                  </a:lnTo>
                  <a:lnTo>
                    <a:pt x="150842" y="45753"/>
                  </a:lnTo>
                  <a:lnTo>
                    <a:pt x="159512" y="47625"/>
                  </a:lnTo>
                  <a:lnTo>
                    <a:pt x="168201" y="45753"/>
                  </a:lnTo>
                  <a:lnTo>
                    <a:pt x="175307" y="40655"/>
                  </a:lnTo>
                  <a:lnTo>
                    <a:pt x="180103" y="33105"/>
                  </a:lnTo>
                  <a:lnTo>
                    <a:pt x="181863" y="23875"/>
                  </a:lnTo>
                  <a:lnTo>
                    <a:pt x="180103" y="14573"/>
                  </a:lnTo>
                  <a:lnTo>
                    <a:pt x="175307" y="6984"/>
                  </a:lnTo>
                  <a:lnTo>
                    <a:pt x="168201" y="1873"/>
                  </a:lnTo>
                  <a:lnTo>
                    <a:pt x="159512" y="0"/>
                  </a:lnTo>
                  <a:close/>
                </a:path>
              </a:pathLst>
            </a:custGeom>
            <a:solidFill>
              <a:srgbClr val="CD00CD"/>
            </a:solidFill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7" name="object 6">
              <a:extLst>
                <a:ext uri="{FF2B5EF4-FFF2-40B4-BE49-F238E27FC236}">
                  <a16:creationId xmlns:a16="http://schemas.microsoft.com/office/drawing/2014/main" id="{FF648875-83D5-F14A-8052-732F37C52EC1}"/>
                </a:ext>
              </a:extLst>
            </p:cNvPr>
            <p:cNvSpPr/>
            <p:nvPr/>
          </p:nvSpPr>
          <p:spPr>
            <a:xfrm>
              <a:off x="4140707" y="1085087"/>
              <a:ext cx="428625" cy="457200"/>
            </a:xfrm>
            <a:custGeom>
              <a:avLst/>
              <a:gdLst/>
              <a:ahLst/>
              <a:cxnLst/>
              <a:rect l="l" t="t" r="r" b="b"/>
              <a:pathLst>
                <a:path w="428625" h="457200">
                  <a:moveTo>
                    <a:pt x="123189" y="160274"/>
                  </a:moveTo>
                  <a:lnTo>
                    <a:pt x="124950" y="150971"/>
                  </a:lnTo>
                  <a:lnTo>
                    <a:pt x="129746" y="143382"/>
                  </a:lnTo>
                  <a:lnTo>
                    <a:pt x="136852" y="138271"/>
                  </a:lnTo>
                  <a:lnTo>
                    <a:pt x="145541" y="136398"/>
                  </a:lnTo>
                  <a:lnTo>
                    <a:pt x="154211" y="138271"/>
                  </a:lnTo>
                  <a:lnTo>
                    <a:pt x="161274" y="143382"/>
                  </a:lnTo>
                  <a:lnTo>
                    <a:pt x="166026" y="150971"/>
                  </a:lnTo>
                  <a:lnTo>
                    <a:pt x="167766" y="160274"/>
                  </a:lnTo>
                  <a:lnTo>
                    <a:pt x="166026" y="169503"/>
                  </a:lnTo>
                  <a:lnTo>
                    <a:pt x="161274" y="177053"/>
                  </a:lnTo>
                  <a:lnTo>
                    <a:pt x="154211" y="182151"/>
                  </a:lnTo>
                  <a:lnTo>
                    <a:pt x="145541" y="184023"/>
                  </a:lnTo>
                  <a:lnTo>
                    <a:pt x="136852" y="182151"/>
                  </a:lnTo>
                  <a:lnTo>
                    <a:pt x="129746" y="177053"/>
                  </a:lnTo>
                  <a:lnTo>
                    <a:pt x="124950" y="169503"/>
                  </a:lnTo>
                  <a:lnTo>
                    <a:pt x="123189" y="160274"/>
                  </a:lnTo>
                  <a:close/>
                </a:path>
                <a:path w="428625" h="457200">
                  <a:moveTo>
                    <a:pt x="260476" y="160274"/>
                  </a:moveTo>
                  <a:lnTo>
                    <a:pt x="262217" y="150971"/>
                  </a:lnTo>
                  <a:lnTo>
                    <a:pt x="266969" y="143382"/>
                  </a:lnTo>
                  <a:lnTo>
                    <a:pt x="274032" y="138271"/>
                  </a:lnTo>
                  <a:lnTo>
                    <a:pt x="282701" y="136398"/>
                  </a:lnTo>
                  <a:lnTo>
                    <a:pt x="291391" y="138271"/>
                  </a:lnTo>
                  <a:lnTo>
                    <a:pt x="298497" y="143382"/>
                  </a:lnTo>
                  <a:lnTo>
                    <a:pt x="303293" y="150971"/>
                  </a:lnTo>
                  <a:lnTo>
                    <a:pt x="305053" y="160274"/>
                  </a:lnTo>
                  <a:lnTo>
                    <a:pt x="303293" y="169503"/>
                  </a:lnTo>
                  <a:lnTo>
                    <a:pt x="298497" y="177053"/>
                  </a:lnTo>
                  <a:lnTo>
                    <a:pt x="291391" y="182151"/>
                  </a:lnTo>
                  <a:lnTo>
                    <a:pt x="282701" y="184023"/>
                  </a:lnTo>
                  <a:lnTo>
                    <a:pt x="274032" y="182151"/>
                  </a:lnTo>
                  <a:lnTo>
                    <a:pt x="266969" y="177053"/>
                  </a:lnTo>
                  <a:lnTo>
                    <a:pt x="262217" y="169503"/>
                  </a:lnTo>
                  <a:lnTo>
                    <a:pt x="260476" y="160274"/>
                  </a:lnTo>
                  <a:close/>
                </a:path>
                <a:path w="428625" h="457200">
                  <a:moveTo>
                    <a:pt x="98043" y="328295"/>
                  </a:moveTo>
                  <a:lnTo>
                    <a:pt x="144448" y="355544"/>
                  </a:lnTo>
                  <a:lnTo>
                    <a:pt x="190847" y="369168"/>
                  </a:lnTo>
                  <a:lnTo>
                    <a:pt x="237233" y="369168"/>
                  </a:lnTo>
                  <a:lnTo>
                    <a:pt x="283602" y="355544"/>
                  </a:lnTo>
                  <a:lnTo>
                    <a:pt x="329945" y="328295"/>
                  </a:lnTo>
                </a:path>
                <a:path w="428625" h="457200">
                  <a:moveTo>
                    <a:pt x="0" y="228600"/>
                  </a:moveTo>
                  <a:lnTo>
                    <a:pt x="4350" y="182533"/>
                  </a:lnTo>
                  <a:lnTo>
                    <a:pt x="16829" y="139624"/>
                  </a:lnTo>
                  <a:lnTo>
                    <a:pt x="36573" y="100793"/>
                  </a:lnTo>
                  <a:lnTo>
                    <a:pt x="62722" y="66960"/>
                  </a:lnTo>
                  <a:lnTo>
                    <a:pt x="94412" y="39045"/>
                  </a:lnTo>
                  <a:lnTo>
                    <a:pt x="130784" y="17966"/>
                  </a:lnTo>
                  <a:lnTo>
                    <a:pt x="170974" y="4644"/>
                  </a:lnTo>
                  <a:lnTo>
                    <a:pt x="214121" y="0"/>
                  </a:lnTo>
                  <a:lnTo>
                    <a:pt x="257269" y="4644"/>
                  </a:lnTo>
                  <a:lnTo>
                    <a:pt x="297459" y="17966"/>
                  </a:lnTo>
                  <a:lnTo>
                    <a:pt x="333831" y="39045"/>
                  </a:lnTo>
                  <a:lnTo>
                    <a:pt x="365521" y="66960"/>
                  </a:lnTo>
                  <a:lnTo>
                    <a:pt x="391670" y="100793"/>
                  </a:lnTo>
                  <a:lnTo>
                    <a:pt x="411414" y="139624"/>
                  </a:lnTo>
                  <a:lnTo>
                    <a:pt x="423893" y="182533"/>
                  </a:lnTo>
                  <a:lnTo>
                    <a:pt x="428243" y="228600"/>
                  </a:lnTo>
                  <a:lnTo>
                    <a:pt x="423893" y="274666"/>
                  </a:lnTo>
                  <a:lnTo>
                    <a:pt x="411414" y="317575"/>
                  </a:lnTo>
                  <a:lnTo>
                    <a:pt x="391670" y="356406"/>
                  </a:lnTo>
                  <a:lnTo>
                    <a:pt x="365521" y="390239"/>
                  </a:lnTo>
                  <a:lnTo>
                    <a:pt x="333831" y="418154"/>
                  </a:lnTo>
                  <a:lnTo>
                    <a:pt x="297459" y="439233"/>
                  </a:lnTo>
                  <a:lnTo>
                    <a:pt x="257269" y="452555"/>
                  </a:lnTo>
                  <a:lnTo>
                    <a:pt x="214121" y="457200"/>
                  </a:lnTo>
                  <a:lnTo>
                    <a:pt x="170974" y="452555"/>
                  </a:lnTo>
                  <a:lnTo>
                    <a:pt x="130784" y="439233"/>
                  </a:lnTo>
                  <a:lnTo>
                    <a:pt x="94412" y="418154"/>
                  </a:lnTo>
                  <a:lnTo>
                    <a:pt x="62722" y="390239"/>
                  </a:lnTo>
                  <a:lnTo>
                    <a:pt x="36573" y="356406"/>
                  </a:lnTo>
                  <a:lnTo>
                    <a:pt x="16829" y="317575"/>
                  </a:lnTo>
                  <a:lnTo>
                    <a:pt x="4350" y="274666"/>
                  </a:lnTo>
                  <a:lnTo>
                    <a:pt x="0" y="228600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68" name="object 7">
            <a:extLst>
              <a:ext uri="{FF2B5EF4-FFF2-40B4-BE49-F238E27FC236}">
                <a16:creationId xmlns:a16="http://schemas.microsoft.com/office/drawing/2014/main" id="{A6670C7E-FA7F-AD44-B698-95B5FE93EFE9}"/>
              </a:ext>
            </a:extLst>
          </p:cNvPr>
          <p:cNvGrpSpPr/>
          <p:nvPr/>
        </p:nvGrpSpPr>
        <p:grpSpPr>
          <a:xfrm>
            <a:off x="6248907" y="1745805"/>
            <a:ext cx="440690" cy="469900"/>
            <a:chOff x="2406395" y="1068324"/>
            <a:chExt cx="440690" cy="469900"/>
          </a:xfrm>
        </p:grpSpPr>
        <p:sp>
          <p:nvSpPr>
            <p:cNvPr id="69" name="object 8">
              <a:extLst>
                <a:ext uri="{FF2B5EF4-FFF2-40B4-BE49-F238E27FC236}">
                  <a16:creationId xmlns:a16="http://schemas.microsoft.com/office/drawing/2014/main" id="{4133B554-EB4C-8049-811D-4692BCBA419C}"/>
                </a:ext>
              </a:extLst>
            </p:cNvPr>
            <p:cNvSpPr/>
            <p:nvPr/>
          </p:nvSpPr>
          <p:spPr>
            <a:xfrm>
              <a:off x="2412491" y="1074420"/>
              <a:ext cx="428625" cy="457200"/>
            </a:xfrm>
            <a:custGeom>
              <a:avLst/>
              <a:gdLst/>
              <a:ahLst/>
              <a:cxnLst/>
              <a:rect l="l" t="t" r="r" b="b"/>
              <a:pathLst>
                <a:path w="428625" h="457200">
                  <a:moveTo>
                    <a:pt x="214121" y="0"/>
                  </a:moveTo>
                  <a:lnTo>
                    <a:pt x="170974" y="4644"/>
                  </a:lnTo>
                  <a:lnTo>
                    <a:pt x="130784" y="17966"/>
                  </a:lnTo>
                  <a:lnTo>
                    <a:pt x="94412" y="39045"/>
                  </a:lnTo>
                  <a:lnTo>
                    <a:pt x="62722" y="66960"/>
                  </a:lnTo>
                  <a:lnTo>
                    <a:pt x="36573" y="100793"/>
                  </a:lnTo>
                  <a:lnTo>
                    <a:pt x="16829" y="139624"/>
                  </a:lnTo>
                  <a:lnTo>
                    <a:pt x="4350" y="182533"/>
                  </a:lnTo>
                  <a:lnTo>
                    <a:pt x="0" y="228600"/>
                  </a:lnTo>
                  <a:lnTo>
                    <a:pt x="4350" y="274666"/>
                  </a:lnTo>
                  <a:lnTo>
                    <a:pt x="16829" y="317575"/>
                  </a:lnTo>
                  <a:lnTo>
                    <a:pt x="36573" y="356406"/>
                  </a:lnTo>
                  <a:lnTo>
                    <a:pt x="62722" y="390239"/>
                  </a:lnTo>
                  <a:lnTo>
                    <a:pt x="94412" y="418154"/>
                  </a:lnTo>
                  <a:lnTo>
                    <a:pt x="130784" y="439233"/>
                  </a:lnTo>
                  <a:lnTo>
                    <a:pt x="170974" y="452555"/>
                  </a:lnTo>
                  <a:lnTo>
                    <a:pt x="214121" y="457200"/>
                  </a:lnTo>
                  <a:lnTo>
                    <a:pt x="257269" y="452555"/>
                  </a:lnTo>
                  <a:lnTo>
                    <a:pt x="297459" y="439233"/>
                  </a:lnTo>
                  <a:lnTo>
                    <a:pt x="333831" y="418154"/>
                  </a:lnTo>
                  <a:lnTo>
                    <a:pt x="365521" y="390239"/>
                  </a:lnTo>
                  <a:lnTo>
                    <a:pt x="391670" y="356406"/>
                  </a:lnTo>
                  <a:lnTo>
                    <a:pt x="411414" y="317575"/>
                  </a:lnTo>
                  <a:lnTo>
                    <a:pt x="423893" y="274666"/>
                  </a:lnTo>
                  <a:lnTo>
                    <a:pt x="428244" y="228600"/>
                  </a:lnTo>
                  <a:lnTo>
                    <a:pt x="423893" y="182533"/>
                  </a:lnTo>
                  <a:lnTo>
                    <a:pt x="411414" y="139624"/>
                  </a:lnTo>
                  <a:lnTo>
                    <a:pt x="391670" y="100793"/>
                  </a:lnTo>
                  <a:lnTo>
                    <a:pt x="365521" y="66960"/>
                  </a:lnTo>
                  <a:lnTo>
                    <a:pt x="333831" y="39045"/>
                  </a:lnTo>
                  <a:lnTo>
                    <a:pt x="297459" y="17966"/>
                  </a:lnTo>
                  <a:lnTo>
                    <a:pt x="257269" y="4644"/>
                  </a:lnTo>
                  <a:lnTo>
                    <a:pt x="214121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0" name="object 9">
              <a:extLst>
                <a:ext uri="{FF2B5EF4-FFF2-40B4-BE49-F238E27FC236}">
                  <a16:creationId xmlns:a16="http://schemas.microsoft.com/office/drawing/2014/main" id="{A3C2437F-5C3D-884E-A727-BE3B941B5367}"/>
                </a:ext>
              </a:extLst>
            </p:cNvPr>
            <p:cNvSpPr/>
            <p:nvPr/>
          </p:nvSpPr>
          <p:spPr>
            <a:xfrm>
              <a:off x="2535681" y="1210818"/>
              <a:ext cx="182245" cy="47625"/>
            </a:xfrm>
            <a:custGeom>
              <a:avLst/>
              <a:gdLst/>
              <a:ahLst/>
              <a:cxnLst/>
              <a:rect l="l" t="t" r="r" b="b"/>
              <a:pathLst>
                <a:path w="182244" h="47625">
                  <a:moveTo>
                    <a:pt x="22351" y="0"/>
                  </a:moveTo>
                  <a:lnTo>
                    <a:pt x="13662" y="1873"/>
                  </a:lnTo>
                  <a:lnTo>
                    <a:pt x="6556" y="6985"/>
                  </a:lnTo>
                  <a:lnTo>
                    <a:pt x="1760" y="14573"/>
                  </a:lnTo>
                  <a:lnTo>
                    <a:pt x="0" y="23876"/>
                  </a:lnTo>
                  <a:lnTo>
                    <a:pt x="1760" y="33105"/>
                  </a:lnTo>
                  <a:lnTo>
                    <a:pt x="6556" y="40655"/>
                  </a:lnTo>
                  <a:lnTo>
                    <a:pt x="13662" y="45753"/>
                  </a:lnTo>
                  <a:lnTo>
                    <a:pt x="22351" y="47625"/>
                  </a:lnTo>
                  <a:lnTo>
                    <a:pt x="31021" y="45753"/>
                  </a:lnTo>
                  <a:lnTo>
                    <a:pt x="38084" y="40655"/>
                  </a:lnTo>
                  <a:lnTo>
                    <a:pt x="42836" y="33105"/>
                  </a:lnTo>
                  <a:lnTo>
                    <a:pt x="44576" y="23876"/>
                  </a:lnTo>
                  <a:lnTo>
                    <a:pt x="42836" y="14573"/>
                  </a:lnTo>
                  <a:lnTo>
                    <a:pt x="38084" y="6985"/>
                  </a:lnTo>
                  <a:lnTo>
                    <a:pt x="31021" y="1873"/>
                  </a:lnTo>
                  <a:lnTo>
                    <a:pt x="22351" y="0"/>
                  </a:lnTo>
                  <a:close/>
                </a:path>
                <a:path w="182244" h="47625">
                  <a:moveTo>
                    <a:pt x="159512" y="0"/>
                  </a:moveTo>
                  <a:lnTo>
                    <a:pt x="150842" y="1873"/>
                  </a:lnTo>
                  <a:lnTo>
                    <a:pt x="143779" y="6985"/>
                  </a:lnTo>
                  <a:lnTo>
                    <a:pt x="139027" y="14573"/>
                  </a:lnTo>
                  <a:lnTo>
                    <a:pt x="137287" y="23876"/>
                  </a:lnTo>
                  <a:lnTo>
                    <a:pt x="139027" y="33105"/>
                  </a:lnTo>
                  <a:lnTo>
                    <a:pt x="143779" y="40655"/>
                  </a:lnTo>
                  <a:lnTo>
                    <a:pt x="150842" y="45753"/>
                  </a:lnTo>
                  <a:lnTo>
                    <a:pt x="159512" y="47625"/>
                  </a:lnTo>
                  <a:lnTo>
                    <a:pt x="168201" y="45753"/>
                  </a:lnTo>
                  <a:lnTo>
                    <a:pt x="175307" y="40655"/>
                  </a:lnTo>
                  <a:lnTo>
                    <a:pt x="180103" y="33105"/>
                  </a:lnTo>
                  <a:lnTo>
                    <a:pt x="181863" y="23876"/>
                  </a:lnTo>
                  <a:lnTo>
                    <a:pt x="180103" y="14573"/>
                  </a:lnTo>
                  <a:lnTo>
                    <a:pt x="175307" y="6985"/>
                  </a:lnTo>
                  <a:lnTo>
                    <a:pt x="168201" y="1873"/>
                  </a:lnTo>
                  <a:lnTo>
                    <a:pt x="159512" y="0"/>
                  </a:lnTo>
                  <a:close/>
                </a:path>
              </a:pathLst>
            </a:custGeom>
            <a:solidFill>
              <a:srgbClr val="008DC1"/>
            </a:solidFill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1" name="object 10">
              <a:extLst>
                <a:ext uri="{FF2B5EF4-FFF2-40B4-BE49-F238E27FC236}">
                  <a16:creationId xmlns:a16="http://schemas.microsoft.com/office/drawing/2014/main" id="{7977D884-B7BD-324D-9F01-CBD9EE734FF0}"/>
                </a:ext>
              </a:extLst>
            </p:cNvPr>
            <p:cNvSpPr/>
            <p:nvPr/>
          </p:nvSpPr>
          <p:spPr>
            <a:xfrm>
              <a:off x="2412491" y="1074420"/>
              <a:ext cx="428625" cy="457200"/>
            </a:xfrm>
            <a:custGeom>
              <a:avLst/>
              <a:gdLst/>
              <a:ahLst/>
              <a:cxnLst/>
              <a:rect l="l" t="t" r="r" b="b"/>
              <a:pathLst>
                <a:path w="428625" h="457200">
                  <a:moveTo>
                    <a:pt x="123189" y="160274"/>
                  </a:moveTo>
                  <a:lnTo>
                    <a:pt x="124950" y="150971"/>
                  </a:lnTo>
                  <a:lnTo>
                    <a:pt x="129746" y="143382"/>
                  </a:lnTo>
                  <a:lnTo>
                    <a:pt x="136852" y="138271"/>
                  </a:lnTo>
                  <a:lnTo>
                    <a:pt x="145541" y="136397"/>
                  </a:lnTo>
                  <a:lnTo>
                    <a:pt x="154211" y="138271"/>
                  </a:lnTo>
                  <a:lnTo>
                    <a:pt x="161274" y="143382"/>
                  </a:lnTo>
                  <a:lnTo>
                    <a:pt x="166026" y="150971"/>
                  </a:lnTo>
                  <a:lnTo>
                    <a:pt x="167766" y="160274"/>
                  </a:lnTo>
                  <a:lnTo>
                    <a:pt x="166026" y="169503"/>
                  </a:lnTo>
                  <a:lnTo>
                    <a:pt x="161274" y="177053"/>
                  </a:lnTo>
                  <a:lnTo>
                    <a:pt x="154211" y="182151"/>
                  </a:lnTo>
                  <a:lnTo>
                    <a:pt x="145541" y="184022"/>
                  </a:lnTo>
                  <a:lnTo>
                    <a:pt x="136852" y="182151"/>
                  </a:lnTo>
                  <a:lnTo>
                    <a:pt x="129746" y="177053"/>
                  </a:lnTo>
                  <a:lnTo>
                    <a:pt x="124950" y="169503"/>
                  </a:lnTo>
                  <a:lnTo>
                    <a:pt x="123189" y="160274"/>
                  </a:lnTo>
                  <a:close/>
                </a:path>
                <a:path w="428625" h="457200">
                  <a:moveTo>
                    <a:pt x="260476" y="160274"/>
                  </a:moveTo>
                  <a:lnTo>
                    <a:pt x="262217" y="150971"/>
                  </a:lnTo>
                  <a:lnTo>
                    <a:pt x="266969" y="143382"/>
                  </a:lnTo>
                  <a:lnTo>
                    <a:pt x="274032" y="138271"/>
                  </a:lnTo>
                  <a:lnTo>
                    <a:pt x="282701" y="136397"/>
                  </a:lnTo>
                  <a:lnTo>
                    <a:pt x="291391" y="138271"/>
                  </a:lnTo>
                  <a:lnTo>
                    <a:pt x="298497" y="143382"/>
                  </a:lnTo>
                  <a:lnTo>
                    <a:pt x="303293" y="150971"/>
                  </a:lnTo>
                  <a:lnTo>
                    <a:pt x="305053" y="160274"/>
                  </a:lnTo>
                  <a:lnTo>
                    <a:pt x="303293" y="169503"/>
                  </a:lnTo>
                  <a:lnTo>
                    <a:pt x="298497" y="177053"/>
                  </a:lnTo>
                  <a:lnTo>
                    <a:pt x="291391" y="182151"/>
                  </a:lnTo>
                  <a:lnTo>
                    <a:pt x="282701" y="184022"/>
                  </a:lnTo>
                  <a:lnTo>
                    <a:pt x="274032" y="182151"/>
                  </a:lnTo>
                  <a:lnTo>
                    <a:pt x="266969" y="177053"/>
                  </a:lnTo>
                  <a:lnTo>
                    <a:pt x="262217" y="169503"/>
                  </a:lnTo>
                  <a:lnTo>
                    <a:pt x="260476" y="160274"/>
                  </a:lnTo>
                  <a:close/>
                </a:path>
                <a:path w="428625" h="457200">
                  <a:moveTo>
                    <a:pt x="98043" y="328294"/>
                  </a:moveTo>
                  <a:lnTo>
                    <a:pt x="144448" y="355544"/>
                  </a:lnTo>
                  <a:lnTo>
                    <a:pt x="190847" y="369168"/>
                  </a:lnTo>
                  <a:lnTo>
                    <a:pt x="237233" y="369168"/>
                  </a:lnTo>
                  <a:lnTo>
                    <a:pt x="283602" y="355544"/>
                  </a:lnTo>
                  <a:lnTo>
                    <a:pt x="329945" y="328294"/>
                  </a:lnTo>
                </a:path>
                <a:path w="428625" h="457200">
                  <a:moveTo>
                    <a:pt x="0" y="228600"/>
                  </a:moveTo>
                  <a:lnTo>
                    <a:pt x="4350" y="182533"/>
                  </a:lnTo>
                  <a:lnTo>
                    <a:pt x="16829" y="139624"/>
                  </a:lnTo>
                  <a:lnTo>
                    <a:pt x="36573" y="100793"/>
                  </a:lnTo>
                  <a:lnTo>
                    <a:pt x="62722" y="66960"/>
                  </a:lnTo>
                  <a:lnTo>
                    <a:pt x="94412" y="39045"/>
                  </a:lnTo>
                  <a:lnTo>
                    <a:pt x="130784" y="17966"/>
                  </a:lnTo>
                  <a:lnTo>
                    <a:pt x="170974" y="4644"/>
                  </a:lnTo>
                  <a:lnTo>
                    <a:pt x="214121" y="0"/>
                  </a:lnTo>
                  <a:lnTo>
                    <a:pt x="257269" y="4644"/>
                  </a:lnTo>
                  <a:lnTo>
                    <a:pt x="297459" y="17966"/>
                  </a:lnTo>
                  <a:lnTo>
                    <a:pt x="333831" y="39045"/>
                  </a:lnTo>
                  <a:lnTo>
                    <a:pt x="365521" y="66960"/>
                  </a:lnTo>
                  <a:lnTo>
                    <a:pt x="391670" y="100793"/>
                  </a:lnTo>
                  <a:lnTo>
                    <a:pt x="411414" y="139624"/>
                  </a:lnTo>
                  <a:lnTo>
                    <a:pt x="423893" y="182533"/>
                  </a:lnTo>
                  <a:lnTo>
                    <a:pt x="428244" y="228600"/>
                  </a:lnTo>
                  <a:lnTo>
                    <a:pt x="423893" y="274666"/>
                  </a:lnTo>
                  <a:lnTo>
                    <a:pt x="411414" y="317575"/>
                  </a:lnTo>
                  <a:lnTo>
                    <a:pt x="391670" y="356406"/>
                  </a:lnTo>
                  <a:lnTo>
                    <a:pt x="365521" y="390239"/>
                  </a:lnTo>
                  <a:lnTo>
                    <a:pt x="333831" y="418154"/>
                  </a:lnTo>
                  <a:lnTo>
                    <a:pt x="297459" y="439233"/>
                  </a:lnTo>
                  <a:lnTo>
                    <a:pt x="257269" y="452555"/>
                  </a:lnTo>
                  <a:lnTo>
                    <a:pt x="214121" y="457200"/>
                  </a:lnTo>
                  <a:lnTo>
                    <a:pt x="170974" y="452555"/>
                  </a:lnTo>
                  <a:lnTo>
                    <a:pt x="130784" y="439233"/>
                  </a:lnTo>
                  <a:lnTo>
                    <a:pt x="94412" y="418154"/>
                  </a:lnTo>
                  <a:lnTo>
                    <a:pt x="62722" y="390239"/>
                  </a:lnTo>
                  <a:lnTo>
                    <a:pt x="36573" y="356406"/>
                  </a:lnTo>
                  <a:lnTo>
                    <a:pt x="16829" y="317575"/>
                  </a:lnTo>
                  <a:lnTo>
                    <a:pt x="4350" y="274666"/>
                  </a:lnTo>
                  <a:lnTo>
                    <a:pt x="0" y="228600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72" name="object 7">
            <a:extLst>
              <a:ext uri="{FF2B5EF4-FFF2-40B4-BE49-F238E27FC236}">
                <a16:creationId xmlns:a16="http://schemas.microsoft.com/office/drawing/2014/main" id="{3B35D043-5722-1C4D-9BED-803569796000}"/>
              </a:ext>
            </a:extLst>
          </p:cNvPr>
          <p:cNvGrpSpPr/>
          <p:nvPr/>
        </p:nvGrpSpPr>
        <p:grpSpPr>
          <a:xfrm>
            <a:off x="5636514" y="1739709"/>
            <a:ext cx="440690" cy="469900"/>
            <a:chOff x="2406395" y="1068324"/>
            <a:chExt cx="440690" cy="469900"/>
          </a:xfrm>
        </p:grpSpPr>
        <p:sp>
          <p:nvSpPr>
            <p:cNvPr id="73" name="object 8">
              <a:extLst>
                <a:ext uri="{FF2B5EF4-FFF2-40B4-BE49-F238E27FC236}">
                  <a16:creationId xmlns:a16="http://schemas.microsoft.com/office/drawing/2014/main" id="{09E7EA21-8EEC-BF49-8A25-899C362A20C6}"/>
                </a:ext>
              </a:extLst>
            </p:cNvPr>
            <p:cNvSpPr/>
            <p:nvPr/>
          </p:nvSpPr>
          <p:spPr>
            <a:xfrm>
              <a:off x="2412491" y="1074420"/>
              <a:ext cx="428625" cy="457200"/>
            </a:xfrm>
            <a:custGeom>
              <a:avLst/>
              <a:gdLst/>
              <a:ahLst/>
              <a:cxnLst/>
              <a:rect l="l" t="t" r="r" b="b"/>
              <a:pathLst>
                <a:path w="428625" h="457200">
                  <a:moveTo>
                    <a:pt x="214121" y="0"/>
                  </a:moveTo>
                  <a:lnTo>
                    <a:pt x="170974" y="4644"/>
                  </a:lnTo>
                  <a:lnTo>
                    <a:pt x="130784" y="17966"/>
                  </a:lnTo>
                  <a:lnTo>
                    <a:pt x="94412" y="39045"/>
                  </a:lnTo>
                  <a:lnTo>
                    <a:pt x="62722" y="66960"/>
                  </a:lnTo>
                  <a:lnTo>
                    <a:pt x="36573" y="100793"/>
                  </a:lnTo>
                  <a:lnTo>
                    <a:pt x="16829" y="139624"/>
                  </a:lnTo>
                  <a:lnTo>
                    <a:pt x="4350" y="182533"/>
                  </a:lnTo>
                  <a:lnTo>
                    <a:pt x="0" y="228600"/>
                  </a:lnTo>
                  <a:lnTo>
                    <a:pt x="4350" y="274666"/>
                  </a:lnTo>
                  <a:lnTo>
                    <a:pt x="16829" y="317575"/>
                  </a:lnTo>
                  <a:lnTo>
                    <a:pt x="36573" y="356406"/>
                  </a:lnTo>
                  <a:lnTo>
                    <a:pt x="62722" y="390239"/>
                  </a:lnTo>
                  <a:lnTo>
                    <a:pt x="94412" y="418154"/>
                  </a:lnTo>
                  <a:lnTo>
                    <a:pt x="130784" y="439233"/>
                  </a:lnTo>
                  <a:lnTo>
                    <a:pt x="170974" y="452555"/>
                  </a:lnTo>
                  <a:lnTo>
                    <a:pt x="214121" y="457200"/>
                  </a:lnTo>
                  <a:lnTo>
                    <a:pt x="257269" y="452555"/>
                  </a:lnTo>
                  <a:lnTo>
                    <a:pt x="297459" y="439233"/>
                  </a:lnTo>
                  <a:lnTo>
                    <a:pt x="333831" y="418154"/>
                  </a:lnTo>
                  <a:lnTo>
                    <a:pt x="365521" y="390239"/>
                  </a:lnTo>
                  <a:lnTo>
                    <a:pt x="391670" y="356406"/>
                  </a:lnTo>
                  <a:lnTo>
                    <a:pt x="411414" y="317575"/>
                  </a:lnTo>
                  <a:lnTo>
                    <a:pt x="423893" y="274666"/>
                  </a:lnTo>
                  <a:lnTo>
                    <a:pt x="428244" y="228600"/>
                  </a:lnTo>
                  <a:lnTo>
                    <a:pt x="423893" y="182533"/>
                  </a:lnTo>
                  <a:lnTo>
                    <a:pt x="411414" y="139624"/>
                  </a:lnTo>
                  <a:lnTo>
                    <a:pt x="391670" y="100793"/>
                  </a:lnTo>
                  <a:lnTo>
                    <a:pt x="365521" y="66960"/>
                  </a:lnTo>
                  <a:lnTo>
                    <a:pt x="333831" y="39045"/>
                  </a:lnTo>
                  <a:lnTo>
                    <a:pt x="297459" y="17966"/>
                  </a:lnTo>
                  <a:lnTo>
                    <a:pt x="257269" y="4644"/>
                  </a:lnTo>
                  <a:lnTo>
                    <a:pt x="214121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4" name="object 9">
              <a:extLst>
                <a:ext uri="{FF2B5EF4-FFF2-40B4-BE49-F238E27FC236}">
                  <a16:creationId xmlns:a16="http://schemas.microsoft.com/office/drawing/2014/main" id="{7B2D72B5-A7A3-424E-A361-4C00661598C4}"/>
                </a:ext>
              </a:extLst>
            </p:cNvPr>
            <p:cNvSpPr/>
            <p:nvPr/>
          </p:nvSpPr>
          <p:spPr>
            <a:xfrm>
              <a:off x="2535681" y="1210818"/>
              <a:ext cx="182245" cy="47625"/>
            </a:xfrm>
            <a:custGeom>
              <a:avLst/>
              <a:gdLst/>
              <a:ahLst/>
              <a:cxnLst/>
              <a:rect l="l" t="t" r="r" b="b"/>
              <a:pathLst>
                <a:path w="182244" h="47625">
                  <a:moveTo>
                    <a:pt x="22351" y="0"/>
                  </a:moveTo>
                  <a:lnTo>
                    <a:pt x="13662" y="1873"/>
                  </a:lnTo>
                  <a:lnTo>
                    <a:pt x="6556" y="6985"/>
                  </a:lnTo>
                  <a:lnTo>
                    <a:pt x="1760" y="14573"/>
                  </a:lnTo>
                  <a:lnTo>
                    <a:pt x="0" y="23876"/>
                  </a:lnTo>
                  <a:lnTo>
                    <a:pt x="1760" y="33105"/>
                  </a:lnTo>
                  <a:lnTo>
                    <a:pt x="6556" y="40655"/>
                  </a:lnTo>
                  <a:lnTo>
                    <a:pt x="13662" y="45753"/>
                  </a:lnTo>
                  <a:lnTo>
                    <a:pt x="22351" y="47625"/>
                  </a:lnTo>
                  <a:lnTo>
                    <a:pt x="31021" y="45753"/>
                  </a:lnTo>
                  <a:lnTo>
                    <a:pt x="38084" y="40655"/>
                  </a:lnTo>
                  <a:lnTo>
                    <a:pt x="42836" y="33105"/>
                  </a:lnTo>
                  <a:lnTo>
                    <a:pt x="44576" y="23876"/>
                  </a:lnTo>
                  <a:lnTo>
                    <a:pt x="42836" y="14573"/>
                  </a:lnTo>
                  <a:lnTo>
                    <a:pt x="38084" y="6985"/>
                  </a:lnTo>
                  <a:lnTo>
                    <a:pt x="31021" y="1873"/>
                  </a:lnTo>
                  <a:lnTo>
                    <a:pt x="22351" y="0"/>
                  </a:lnTo>
                  <a:close/>
                </a:path>
                <a:path w="182244" h="47625">
                  <a:moveTo>
                    <a:pt x="159512" y="0"/>
                  </a:moveTo>
                  <a:lnTo>
                    <a:pt x="150842" y="1873"/>
                  </a:lnTo>
                  <a:lnTo>
                    <a:pt x="143779" y="6985"/>
                  </a:lnTo>
                  <a:lnTo>
                    <a:pt x="139027" y="14573"/>
                  </a:lnTo>
                  <a:lnTo>
                    <a:pt x="137287" y="23876"/>
                  </a:lnTo>
                  <a:lnTo>
                    <a:pt x="139027" y="33105"/>
                  </a:lnTo>
                  <a:lnTo>
                    <a:pt x="143779" y="40655"/>
                  </a:lnTo>
                  <a:lnTo>
                    <a:pt x="150842" y="45753"/>
                  </a:lnTo>
                  <a:lnTo>
                    <a:pt x="159512" y="47625"/>
                  </a:lnTo>
                  <a:lnTo>
                    <a:pt x="168201" y="45753"/>
                  </a:lnTo>
                  <a:lnTo>
                    <a:pt x="175307" y="40655"/>
                  </a:lnTo>
                  <a:lnTo>
                    <a:pt x="180103" y="33105"/>
                  </a:lnTo>
                  <a:lnTo>
                    <a:pt x="181863" y="23876"/>
                  </a:lnTo>
                  <a:lnTo>
                    <a:pt x="180103" y="14573"/>
                  </a:lnTo>
                  <a:lnTo>
                    <a:pt x="175307" y="6985"/>
                  </a:lnTo>
                  <a:lnTo>
                    <a:pt x="168201" y="1873"/>
                  </a:lnTo>
                  <a:lnTo>
                    <a:pt x="159512" y="0"/>
                  </a:lnTo>
                  <a:close/>
                </a:path>
              </a:pathLst>
            </a:custGeom>
            <a:solidFill>
              <a:srgbClr val="008DC1"/>
            </a:solidFill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5" name="object 10">
              <a:extLst>
                <a:ext uri="{FF2B5EF4-FFF2-40B4-BE49-F238E27FC236}">
                  <a16:creationId xmlns:a16="http://schemas.microsoft.com/office/drawing/2014/main" id="{E8B1DDFB-D883-8849-919E-44D95A082661}"/>
                </a:ext>
              </a:extLst>
            </p:cNvPr>
            <p:cNvSpPr/>
            <p:nvPr/>
          </p:nvSpPr>
          <p:spPr>
            <a:xfrm>
              <a:off x="2412491" y="1074420"/>
              <a:ext cx="428625" cy="457200"/>
            </a:xfrm>
            <a:custGeom>
              <a:avLst/>
              <a:gdLst/>
              <a:ahLst/>
              <a:cxnLst/>
              <a:rect l="l" t="t" r="r" b="b"/>
              <a:pathLst>
                <a:path w="428625" h="457200">
                  <a:moveTo>
                    <a:pt x="123189" y="160274"/>
                  </a:moveTo>
                  <a:lnTo>
                    <a:pt x="124950" y="150971"/>
                  </a:lnTo>
                  <a:lnTo>
                    <a:pt x="129746" y="143382"/>
                  </a:lnTo>
                  <a:lnTo>
                    <a:pt x="136852" y="138271"/>
                  </a:lnTo>
                  <a:lnTo>
                    <a:pt x="145541" y="136397"/>
                  </a:lnTo>
                  <a:lnTo>
                    <a:pt x="154211" y="138271"/>
                  </a:lnTo>
                  <a:lnTo>
                    <a:pt x="161274" y="143382"/>
                  </a:lnTo>
                  <a:lnTo>
                    <a:pt x="166026" y="150971"/>
                  </a:lnTo>
                  <a:lnTo>
                    <a:pt x="167766" y="160274"/>
                  </a:lnTo>
                  <a:lnTo>
                    <a:pt x="166026" y="169503"/>
                  </a:lnTo>
                  <a:lnTo>
                    <a:pt x="161274" y="177053"/>
                  </a:lnTo>
                  <a:lnTo>
                    <a:pt x="154211" y="182151"/>
                  </a:lnTo>
                  <a:lnTo>
                    <a:pt x="145541" y="184022"/>
                  </a:lnTo>
                  <a:lnTo>
                    <a:pt x="136852" y="182151"/>
                  </a:lnTo>
                  <a:lnTo>
                    <a:pt x="129746" y="177053"/>
                  </a:lnTo>
                  <a:lnTo>
                    <a:pt x="124950" y="169503"/>
                  </a:lnTo>
                  <a:lnTo>
                    <a:pt x="123189" y="160274"/>
                  </a:lnTo>
                  <a:close/>
                </a:path>
                <a:path w="428625" h="457200">
                  <a:moveTo>
                    <a:pt x="260476" y="160274"/>
                  </a:moveTo>
                  <a:lnTo>
                    <a:pt x="262217" y="150971"/>
                  </a:lnTo>
                  <a:lnTo>
                    <a:pt x="266969" y="143382"/>
                  </a:lnTo>
                  <a:lnTo>
                    <a:pt x="274032" y="138271"/>
                  </a:lnTo>
                  <a:lnTo>
                    <a:pt x="282701" y="136397"/>
                  </a:lnTo>
                  <a:lnTo>
                    <a:pt x="291391" y="138271"/>
                  </a:lnTo>
                  <a:lnTo>
                    <a:pt x="298497" y="143382"/>
                  </a:lnTo>
                  <a:lnTo>
                    <a:pt x="303293" y="150971"/>
                  </a:lnTo>
                  <a:lnTo>
                    <a:pt x="305053" y="160274"/>
                  </a:lnTo>
                  <a:lnTo>
                    <a:pt x="303293" y="169503"/>
                  </a:lnTo>
                  <a:lnTo>
                    <a:pt x="298497" y="177053"/>
                  </a:lnTo>
                  <a:lnTo>
                    <a:pt x="291391" y="182151"/>
                  </a:lnTo>
                  <a:lnTo>
                    <a:pt x="282701" y="184022"/>
                  </a:lnTo>
                  <a:lnTo>
                    <a:pt x="274032" y="182151"/>
                  </a:lnTo>
                  <a:lnTo>
                    <a:pt x="266969" y="177053"/>
                  </a:lnTo>
                  <a:lnTo>
                    <a:pt x="262217" y="169503"/>
                  </a:lnTo>
                  <a:lnTo>
                    <a:pt x="260476" y="160274"/>
                  </a:lnTo>
                  <a:close/>
                </a:path>
                <a:path w="428625" h="457200">
                  <a:moveTo>
                    <a:pt x="98043" y="328294"/>
                  </a:moveTo>
                  <a:lnTo>
                    <a:pt x="144448" y="355544"/>
                  </a:lnTo>
                  <a:lnTo>
                    <a:pt x="190847" y="369168"/>
                  </a:lnTo>
                  <a:lnTo>
                    <a:pt x="237233" y="369168"/>
                  </a:lnTo>
                  <a:lnTo>
                    <a:pt x="283602" y="355544"/>
                  </a:lnTo>
                  <a:lnTo>
                    <a:pt x="329945" y="328294"/>
                  </a:lnTo>
                </a:path>
                <a:path w="428625" h="457200">
                  <a:moveTo>
                    <a:pt x="0" y="228600"/>
                  </a:moveTo>
                  <a:lnTo>
                    <a:pt x="4350" y="182533"/>
                  </a:lnTo>
                  <a:lnTo>
                    <a:pt x="16829" y="139624"/>
                  </a:lnTo>
                  <a:lnTo>
                    <a:pt x="36573" y="100793"/>
                  </a:lnTo>
                  <a:lnTo>
                    <a:pt x="62722" y="66960"/>
                  </a:lnTo>
                  <a:lnTo>
                    <a:pt x="94412" y="39045"/>
                  </a:lnTo>
                  <a:lnTo>
                    <a:pt x="130784" y="17966"/>
                  </a:lnTo>
                  <a:lnTo>
                    <a:pt x="170974" y="4644"/>
                  </a:lnTo>
                  <a:lnTo>
                    <a:pt x="214121" y="0"/>
                  </a:lnTo>
                  <a:lnTo>
                    <a:pt x="257269" y="4644"/>
                  </a:lnTo>
                  <a:lnTo>
                    <a:pt x="297459" y="17966"/>
                  </a:lnTo>
                  <a:lnTo>
                    <a:pt x="333831" y="39045"/>
                  </a:lnTo>
                  <a:lnTo>
                    <a:pt x="365521" y="66960"/>
                  </a:lnTo>
                  <a:lnTo>
                    <a:pt x="391670" y="100793"/>
                  </a:lnTo>
                  <a:lnTo>
                    <a:pt x="411414" y="139624"/>
                  </a:lnTo>
                  <a:lnTo>
                    <a:pt x="423893" y="182533"/>
                  </a:lnTo>
                  <a:lnTo>
                    <a:pt x="428244" y="228600"/>
                  </a:lnTo>
                  <a:lnTo>
                    <a:pt x="423893" y="274666"/>
                  </a:lnTo>
                  <a:lnTo>
                    <a:pt x="411414" y="317575"/>
                  </a:lnTo>
                  <a:lnTo>
                    <a:pt x="391670" y="356406"/>
                  </a:lnTo>
                  <a:lnTo>
                    <a:pt x="365521" y="390239"/>
                  </a:lnTo>
                  <a:lnTo>
                    <a:pt x="333831" y="418154"/>
                  </a:lnTo>
                  <a:lnTo>
                    <a:pt x="297459" y="439233"/>
                  </a:lnTo>
                  <a:lnTo>
                    <a:pt x="257269" y="452555"/>
                  </a:lnTo>
                  <a:lnTo>
                    <a:pt x="214121" y="457200"/>
                  </a:lnTo>
                  <a:lnTo>
                    <a:pt x="170974" y="452555"/>
                  </a:lnTo>
                  <a:lnTo>
                    <a:pt x="130784" y="439233"/>
                  </a:lnTo>
                  <a:lnTo>
                    <a:pt x="94412" y="418154"/>
                  </a:lnTo>
                  <a:lnTo>
                    <a:pt x="62722" y="390239"/>
                  </a:lnTo>
                  <a:lnTo>
                    <a:pt x="36573" y="356406"/>
                  </a:lnTo>
                  <a:lnTo>
                    <a:pt x="16829" y="317575"/>
                  </a:lnTo>
                  <a:lnTo>
                    <a:pt x="4350" y="274666"/>
                  </a:lnTo>
                  <a:lnTo>
                    <a:pt x="0" y="228600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76" name="object 7">
            <a:extLst>
              <a:ext uri="{FF2B5EF4-FFF2-40B4-BE49-F238E27FC236}">
                <a16:creationId xmlns:a16="http://schemas.microsoft.com/office/drawing/2014/main" id="{C4C9E3B6-0CD5-E647-8A4E-0A5A15405C1D}"/>
              </a:ext>
            </a:extLst>
          </p:cNvPr>
          <p:cNvGrpSpPr/>
          <p:nvPr/>
        </p:nvGrpSpPr>
        <p:grpSpPr>
          <a:xfrm>
            <a:off x="6882859" y="3424936"/>
            <a:ext cx="440690" cy="469900"/>
            <a:chOff x="2406395" y="1068324"/>
            <a:chExt cx="440690" cy="469900"/>
          </a:xfrm>
        </p:grpSpPr>
        <p:sp>
          <p:nvSpPr>
            <p:cNvPr id="77" name="object 8">
              <a:extLst>
                <a:ext uri="{FF2B5EF4-FFF2-40B4-BE49-F238E27FC236}">
                  <a16:creationId xmlns:a16="http://schemas.microsoft.com/office/drawing/2014/main" id="{F75D47B0-13E5-8649-9F41-66863AF3EAE6}"/>
                </a:ext>
              </a:extLst>
            </p:cNvPr>
            <p:cNvSpPr/>
            <p:nvPr/>
          </p:nvSpPr>
          <p:spPr>
            <a:xfrm>
              <a:off x="2412491" y="1074420"/>
              <a:ext cx="428625" cy="457200"/>
            </a:xfrm>
            <a:custGeom>
              <a:avLst/>
              <a:gdLst/>
              <a:ahLst/>
              <a:cxnLst/>
              <a:rect l="l" t="t" r="r" b="b"/>
              <a:pathLst>
                <a:path w="428625" h="457200">
                  <a:moveTo>
                    <a:pt x="214121" y="0"/>
                  </a:moveTo>
                  <a:lnTo>
                    <a:pt x="170974" y="4644"/>
                  </a:lnTo>
                  <a:lnTo>
                    <a:pt x="130784" y="17966"/>
                  </a:lnTo>
                  <a:lnTo>
                    <a:pt x="94412" y="39045"/>
                  </a:lnTo>
                  <a:lnTo>
                    <a:pt x="62722" y="66960"/>
                  </a:lnTo>
                  <a:lnTo>
                    <a:pt x="36573" y="100793"/>
                  </a:lnTo>
                  <a:lnTo>
                    <a:pt x="16829" y="139624"/>
                  </a:lnTo>
                  <a:lnTo>
                    <a:pt x="4350" y="182533"/>
                  </a:lnTo>
                  <a:lnTo>
                    <a:pt x="0" y="228600"/>
                  </a:lnTo>
                  <a:lnTo>
                    <a:pt x="4350" y="274666"/>
                  </a:lnTo>
                  <a:lnTo>
                    <a:pt x="16829" y="317575"/>
                  </a:lnTo>
                  <a:lnTo>
                    <a:pt x="36573" y="356406"/>
                  </a:lnTo>
                  <a:lnTo>
                    <a:pt x="62722" y="390239"/>
                  </a:lnTo>
                  <a:lnTo>
                    <a:pt x="94412" y="418154"/>
                  </a:lnTo>
                  <a:lnTo>
                    <a:pt x="130784" y="439233"/>
                  </a:lnTo>
                  <a:lnTo>
                    <a:pt x="170974" y="452555"/>
                  </a:lnTo>
                  <a:lnTo>
                    <a:pt x="214121" y="457200"/>
                  </a:lnTo>
                  <a:lnTo>
                    <a:pt x="257269" y="452555"/>
                  </a:lnTo>
                  <a:lnTo>
                    <a:pt x="297459" y="439233"/>
                  </a:lnTo>
                  <a:lnTo>
                    <a:pt x="333831" y="418154"/>
                  </a:lnTo>
                  <a:lnTo>
                    <a:pt x="365521" y="390239"/>
                  </a:lnTo>
                  <a:lnTo>
                    <a:pt x="391670" y="356406"/>
                  </a:lnTo>
                  <a:lnTo>
                    <a:pt x="411414" y="317575"/>
                  </a:lnTo>
                  <a:lnTo>
                    <a:pt x="423893" y="274666"/>
                  </a:lnTo>
                  <a:lnTo>
                    <a:pt x="428244" y="228600"/>
                  </a:lnTo>
                  <a:lnTo>
                    <a:pt x="423893" y="182533"/>
                  </a:lnTo>
                  <a:lnTo>
                    <a:pt x="411414" y="139624"/>
                  </a:lnTo>
                  <a:lnTo>
                    <a:pt x="391670" y="100793"/>
                  </a:lnTo>
                  <a:lnTo>
                    <a:pt x="365521" y="66960"/>
                  </a:lnTo>
                  <a:lnTo>
                    <a:pt x="333831" y="39045"/>
                  </a:lnTo>
                  <a:lnTo>
                    <a:pt x="297459" y="17966"/>
                  </a:lnTo>
                  <a:lnTo>
                    <a:pt x="257269" y="4644"/>
                  </a:lnTo>
                  <a:lnTo>
                    <a:pt x="214121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8" name="object 9">
              <a:extLst>
                <a:ext uri="{FF2B5EF4-FFF2-40B4-BE49-F238E27FC236}">
                  <a16:creationId xmlns:a16="http://schemas.microsoft.com/office/drawing/2014/main" id="{0AEBBC9A-4FE4-3D47-8F73-A24208FABA00}"/>
                </a:ext>
              </a:extLst>
            </p:cNvPr>
            <p:cNvSpPr/>
            <p:nvPr/>
          </p:nvSpPr>
          <p:spPr>
            <a:xfrm>
              <a:off x="2535681" y="1210818"/>
              <a:ext cx="182245" cy="47625"/>
            </a:xfrm>
            <a:custGeom>
              <a:avLst/>
              <a:gdLst/>
              <a:ahLst/>
              <a:cxnLst/>
              <a:rect l="l" t="t" r="r" b="b"/>
              <a:pathLst>
                <a:path w="182244" h="47625">
                  <a:moveTo>
                    <a:pt x="22351" y="0"/>
                  </a:moveTo>
                  <a:lnTo>
                    <a:pt x="13662" y="1873"/>
                  </a:lnTo>
                  <a:lnTo>
                    <a:pt x="6556" y="6985"/>
                  </a:lnTo>
                  <a:lnTo>
                    <a:pt x="1760" y="14573"/>
                  </a:lnTo>
                  <a:lnTo>
                    <a:pt x="0" y="23876"/>
                  </a:lnTo>
                  <a:lnTo>
                    <a:pt x="1760" y="33105"/>
                  </a:lnTo>
                  <a:lnTo>
                    <a:pt x="6556" y="40655"/>
                  </a:lnTo>
                  <a:lnTo>
                    <a:pt x="13662" y="45753"/>
                  </a:lnTo>
                  <a:lnTo>
                    <a:pt x="22351" y="47625"/>
                  </a:lnTo>
                  <a:lnTo>
                    <a:pt x="31021" y="45753"/>
                  </a:lnTo>
                  <a:lnTo>
                    <a:pt x="38084" y="40655"/>
                  </a:lnTo>
                  <a:lnTo>
                    <a:pt x="42836" y="33105"/>
                  </a:lnTo>
                  <a:lnTo>
                    <a:pt x="44576" y="23876"/>
                  </a:lnTo>
                  <a:lnTo>
                    <a:pt x="42836" y="14573"/>
                  </a:lnTo>
                  <a:lnTo>
                    <a:pt x="38084" y="6985"/>
                  </a:lnTo>
                  <a:lnTo>
                    <a:pt x="31021" y="1873"/>
                  </a:lnTo>
                  <a:lnTo>
                    <a:pt x="22351" y="0"/>
                  </a:lnTo>
                  <a:close/>
                </a:path>
                <a:path w="182244" h="47625">
                  <a:moveTo>
                    <a:pt x="159512" y="0"/>
                  </a:moveTo>
                  <a:lnTo>
                    <a:pt x="150842" y="1873"/>
                  </a:lnTo>
                  <a:lnTo>
                    <a:pt x="143779" y="6985"/>
                  </a:lnTo>
                  <a:lnTo>
                    <a:pt x="139027" y="14573"/>
                  </a:lnTo>
                  <a:lnTo>
                    <a:pt x="137287" y="23876"/>
                  </a:lnTo>
                  <a:lnTo>
                    <a:pt x="139027" y="33105"/>
                  </a:lnTo>
                  <a:lnTo>
                    <a:pt x="143779" y="40655"/>
                  </a:lnTo>
                  <a:lnTo>
                    <a:pt x="150842" y="45753"/>
                  </a:lnTo>
                  <a:lnTo>
                    <a:pt x="159512" y="47625"/>
                  </a:lnTo>
                  <a:lnTo>
                    <a:pt x="168201" y="45753"/>
                  </a:lnTo>
                  <a:lnTo>
                    <a:pt x="175307" y="40655"/>
                  </a:lnTo>
                  <a:lnTo>
                    <a:pt x="180103" y="33105"/>
                  </a:lnTo>
                  <a:lnTo>
                    <a:pt x="181863" y="23876"/>
                  </a:lnTo>
                  <a:lnTo>
                    <a:pt x="180103" y="14573"/>
                  </a:lnTo>
                  <a:lnTo>
                    <a:pt x="175307" y="6985"/>
                  </a:lnTo>
                  <a:lnTo>
                    <a:pt x="168201" y="1873"/>
                  </a:lnTo>
                  <a:lnTo>
                    <a:pt x="159512" y="0"/>
                  </a:lnTo>
                  <a:close/>
                </a:path>
              </a:pathLst>
            </a:custGeom>
            <a:solidFill>
              <a:srgbClr val="008DC1"/>
            </a:solidFill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9" name="object 10">
              <a:extLst>
                <a:ext uri="{FF2B5EF4-FFF2-40B4-BE49-F238E27FC236}">
                  <a16:creationId xmlns:a16="http://schemas.microsoft.com/office/drawing/2014/main" id="{6FEC9857-5A65-0248-8B8D-9EC69D0A7828}"/>
                </a:ext>
              </a:extLst>
            </p:cNvPr>
            <p:cNvSpPr/>
            <p:nvPr/>
          </p:nvSpPr>
          <p:spPr>
            <a:xfrm>
              <a:off x="2412491" y="1074420"/>
              <a:ext cx="428625" cy="457200"/>
            </a:xfrm>
            <a:custGeom>
              <a:avLst/>
              <a:gdLst/>
              <a:ahLst/>
              <a:cxnLst/>
              <a:rect l="l" t="t" r="r" b="b"/>
              <a:pathLst>
                <a:path w="428625" h="457200">
                  <a:moveTo>
                    <a:pt x="123189" y="160274"/>
                  </a:moveTo>
                  <a:lnTo>
                    <a:pt x="124950" y="150971"/>
                  </a:lnTo>
                  <a:lnTo>
                    <a:pt x="129746" y="143382"/>
                  </a:lnTo>
                  <a:lnTo>
                    <a:pt x="136852" y="138271"/>
                  </a:lnTo>
                  <a:lnTo>
                    <a:pt x="145541" y="136397"/>
                  </a:lnTo>
                  <a:lnTo>
                    <a:pt x="154211" y="138271"/>
                  </a:lnTo>
                  <a:lnTo>
                    <a:pt x="161274" y="143382"/>
                  </a:lnTo>
                  <a:lnTo>
                    <a:pt x="166026" y="150971"/>
                  </a:lnTo>
                  <a:lnTo>
                    <a:pt x="167766" y="160274"/>
                  </a:lnTo>
                  <a:lnTo>
                    <a:pt x="166026" y="169503"/>
                  </a:lnTo>
                  <a:lnTo>
                    <a:pt x="161274" y="177053"/>
                  </a:lnTo>
                  <a:lnTo>
                    <a:pt x="154211" y="182151"/>
                  </a:lnTo>
                  <a:lnTo>
                    <a:pt x="145541" y="184022"/>
                  </a:lnTo>
                  <a:lnTo>
                    <a:pt x="136852" y="182151"/>
                  </a:lnTo>
                  <a:lnTo>
                    <a:pt x="129746" y="177053"/>
                  </a:lnTo>
                  <a:lnTo>
                    <a:pt x="124950" y="169503"/>
                  </a:lnTo>
                  <a:lnTo>
                    <a:pt x="123189" y="160274"/>
                  </a:lnTo>
                  <a:close/>
                </a:path>
                <a:path w="428625" h="457200">
                  <a:moveTo>
                    <a:pt x="260476" y="160274"/>
                  </a:moveTo>
                  <a:lnTo>
                    <a:pt x="262217" y="150971"/>
                  </a:lnTo>
                  <a:lnTo>
                    <a:pt x="266969" y="143382"/>
                  </a:lnTo>
                  <a:lnTo>
                    <a:pt x="274032" y="138271"/>
                  </a:lnTo>
                  <a:lnTo>
                    <a:pt x="282701" y="136397"/>
                  </a:lnTo>
                  <a:lnTo>
                    <a:pt x="291391" y="138271"/>
                  </a:lnTo>
                  <a:lnTo>
                    <a:pt x="298497" y="143382"/>
                  </a:lnTo>
                  <a:lnTo>
                    <a:pt x="303293" y="150971"/>
                  </a:lnTo>
                  <a:lnTo>
                    <a:pt x="305053" y="160274"/>
                  </a:lnTo>
                  <a:lnTo>
                    <a:pt x="303293" y="169503"/>
                  </a:lnTo>
                  <a:lnTo>
                    <a:pt x="298497" y="177053"/>
                  </a:lnTo>
                  <a:lnTo>
                    <a:pt x="291391" y="182151"/>
                  </a:lnTo>
                  <a:lnTo>
                    <a:pt x="282701" y="184022"/>
                  </a:lnTo>
                  <a:lnTo>
                    <a:pt x="274032" y="182151"/>
                  </a:lnTo>
                  <a:lnTo>
                    <a:pt x="266969" y="177053"/>
                  </a:lnTo>
                  <a:lnTo>
                    <a:pt x="262217" y="169503"/>
                  </a:lnTo>
                  <a:lnTo>
                    <a:pt x="260476" y="160274"/>
                  </a:lnTo>
                  <a:close/>
                </a:path>
                <a:path w="428625" h="457200">
                  <a:moveTo>
                    <a:pt x="98043" y="328294"/>
                  </a:moveTo>
                  <a:lnTo>
                    <a:pt x="144448" y="355544"/>
                  </a:lnTo>
                  <a:lnTo>
                    <a:pt x="190847" y="369168"/>
                  </a:lnTo>
                  <a:lnTo>
                    <a:pt x="237233" y="369168"/>
                  </a:lnTo>
                  <a:lnTo>
                    <a:pt x="283602" y="355544"/>
                  </a:lnTo>
                  <a:lnTo>
                    <a:pt x="329945" y="328294"/>
                  </a:lnTo>
                </a:path>
                <a:path w="428625" h="457200">
                  <a:moveTo>
                    <a:pt x="0" y="228600"/>
                  </a:moveTo>
                  <a:lnTo>
                    <a:pt x="4350" y="182533"/>
                  </a:lnTo>
                  <a:lnTo>
                    <a:pt x="16829" y="139624"/>
                  </a:lnTo>
                  <a:lnTo>
                    <a:pt x="36573" y="100793"/>
                  </a:lnTo>
                  <a:lnTo>
                    <a:pt x="62722" y="66960"/>
                  </a:lnTo>
                  <a:lnTo>
                    <a:pt x="94412" y="39045"/>
                  </a:lnTo>
                  <a:lnTo>
                    <a:pt x="130784" y="17966"/>
                  </a:lnTo>
                  <a:lnTo>
                    <a:pt x="170974" y="4644"/>
                  </a:lnTo>
                  <a:lnTo>
                    <a:pt x="214121" y="0"/>
                  </a:lnTo>
                  <a:lnTo>
                    <a:pt x="257269" y="4644"/>
                  </a:lnTo>
                  <a:lnTo>
                    <a:pt x="297459" y="17966"/>
                  </a:lnTo>
                  <a:lnTo>
                    <a:pt x="333831" y="39045"/>
                  </a:lnTo>
                  <a:lnTo>
                    <a:pt x="365521" y="66960"/>
                  </a:lnTo>
                  <a:lnTo>
                    <a:pt x="391670" y="100793"/>
                  </a:lnTo>
                  <a:lnTo>
                    <a:pt x="411414" y="139624"/>
                  </a:lnTo>
                  <a:lnTo>
                    <a:pt x="423893" y="182533"/>
                  </a:lnTo>
                  <a:lnTo>
                    <a:pt x="428244" y="228600"/>
                  </a:lnTo>
                  <a:lnTo>
                    <a:pt x="423893" y="274666"/>
                  </a:lnTo>
                  <a:lnTo>
                    <a:pt x="411414" y="317575"/>
                  </a:lnTo>
                  <a:lnTo>
                    <a:pt x="391670" y="356406"/>
                  </a:lnTo>
                  <a:lnTo>
                    <a:pt x="365521" y="390239"/>
                  </a:lnTo>
                  <a:lnTo>
                    <a:pt x="333831" y="418154"/>
                  </a:lnTo>
                  <a:lnTo>
                    <a:pt x="297459" y="439233"/>
                  </a:lnTo>
                  <a:lnTo>
                    <a:pt x="257269" y="452555"/>
                  </a:lnTo>
                  <a:lnTo>
                    <a:pt x="214121" y="457200"/>
                  </a:lnTo>
                  <a:lnTo>
                    <a:pt x="170974" y="452555"/>
                  </a:lnTo>
                  <a:lnTo>
                    <a:pt x="130784" y="439233"/>
                  </a:lnTo>
                  <a:lnTo>
                    <a:pt x="94412" y="418154"/>
                  </a:lnTo>
                  <a:lnTo>
                    <a:pt x="62722" y="390239"/>
                  </a:lnTo>
                  <a:lnTo>
                    <a:pt x="36573" y="356406"/>
                  </a:lnTo>
                  <a:lnTo>
                    <a:pt x="16829" y="317575"/>
                  </a:lnTo>
                  <a:lnTo>
                    <a:pt x="4350" y="274666"/>
                  </a:lnTo>
                  <a:lnTo>
                    <a:pt x="0" y="228600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80" name="object 3">
            <a:extLst>
              <a:ext uri="{FF2B5EF4-FFF2-40B4-BE49-F238E27FC236}">
                <a16:creationId xmlns:a16="http://schemas.microsoft.com/office/drawing/2014/main" id="{6E606136-EF0E-524C-AC5C-7B8CC6273A34}"/>
              </a:ext>
            </a:extLst>
          </p:cNvPr>
          <p:cNvGrpSpPr/>
          <p:nvPr/>
        </p:nvGrpSpPr>
        <p:grpSpPr>
          <a:xfrm>
            <a:off x="6276086" y="3418840"/>
            <a:ext cx="440690" cy="469900"/>
            <a:chOff x="4134611" y="1078991"/>
            <a:chExt cx="440690" cy="469900"/>
          </a:xfrm>
        </p:grpSpPr>
        <p:sp>
          <p:nvSpPr>
            <p:cNvPr id="81" name="object 4">
              <a:extLst>
                <a:ext uri="{FF2B5EF4-FFF2-40B4-BE49-F238E27FC236}">
                  <a16:creationId xmlns:a16="http://schemas.microsoft.com/office/drawing/2014/main" id="{F95EFEE2-13E2-1D4A-9DA8-B24341649B18}"/>
                </a:ext>
              </a:extLst>
            </p:cNvPr>
            <p:cNvSpPr/>
            <p:nvPr/>
          </p:nvSpPr>
          <p:spPr>
            <a:xfrm>
              <a:off x="4140707" y="1085087"/>
              <a:ext cx="428625" cy="457200"/>
            </a:xfrm>
            <a:custGeom>
              <a:avLst/>
              <a:gdLst/>
              <a:ahLst/>
              <a:cxnLst/>
              <a:rect l="l" t="t" r="r" b="b"/>
              <a:pathLst>
                <a:path w="428625" h="457200">
                  <a:moveTo>
                    <a:pt x="214121" y="0"/>
                  </a:moveTo>
                  <a:lnTo>
                    <a:pt x="170974" y="4644"/>
                  </a:lnTo>
                  <a:lnTo>
                    <a:pt x="130784" y="17966"/>
                  </a:lnTo>
                  <a:lnTo>
                    <a:pt x="94412" y="39045"/>
                  </a:lnTo>
                  <a:lnTo>
                    <a:pt x="62722" y="66960"/>
                  </a:lnTo>
                  <a:lnTo>
                    <a:pt x="36573" y="100793"/>
                  </a:lnTo>
                  <a:lnTo>
                    <a:pt x="16829" y="139624"/>
                  </a:lnTo>
                  <a:lnTo>
                    <a:pt x="4350" y="182533"/>
                  </a:lnTo>
                  <a:lnTo>
                    <a:pt x="0" y="228600"/>
                  </a:lnTo>
                  <a:lnTo>
                    <a:pt x="4350" y="274666"/>
                  </a:lnTo>
                  <a:lnTo>
                    <a:pt x="16829" y="317575"/>
                  </a:lnTo>
                  <a:lnTo>
                    <a:pt x="36573" y="356406"/>
                  </a:lnTo>
                  <a:lnTo>
                    <a:pt x="62722" y="390239"/>
                  </a:lnTo>
                  <a:lnTo>
                    <a:pt x="94412" y="418154"/>
                  </a:lnTo>
                  <a:lnTo>
                    <a:pt x="130784" y="439233"/>
                  </a:lnTo>
                  <a:lnTo>
                    <a:pt x="170974" y="452555"/>
                  </a:lnTo>
                  <a:lnTo>
                    <a:pt x="214121" y="457200"/>
                  </a:lnTo>
                  <a:lnTo>
                    <a:pt x="257269" y="452555"/>
                  </a:lnTo>
                  <a:lnTo>
                    <a:pt x="297459" y="439233"/>
                  </a:lnTo>
                  <a:lnTo>
                    <a:pt x="333831" y="418154"/>
                  </a:lnTo>
                  <a:lnTo>
                    <a:pt x="365521" y="390239"/>
                  </a:lnTo>
                  <a:lnTo>
                    <a:pt x="391670" y="356406"/>
                  </a:lnTo>
                  <a:lnTo>
                    <a:pt x="411414" y="317575"/>
                  </a:lnTo>
                  <a:lnTo>
                    <a:pt x="423893" y="274666"/>
                  </a:lnTo>
                  <a:lnTo>
                    <a:pt x="428243" y="228600"/>
                  </a:lnTo>
                  <a:lnTo>
                    <a:pt x="423893" y="182533"/>
                  </a:lnTo>
                  <a:lnTo>
                    <a:pt x="411414" y="139624"/>
                  </a:lnTo>
                  <a:lnTo>
                    <a:pt x="391670" y="100793"/>
                  </a:lnTo>
                  <a:lnTo>
                    <a:pt x="365521" y="66960"/>
                  </a:lnTo>
                  <a:lnTo>
                    <a:pt x="333831" y="39045"/>
                  </a:lnTo>
                  <a:lnTo>
                    <a:pt x="297459" y="17966"/>
                  </a:lnTo>
                  <a:lnTo>
                    <a:pt x="257269" y="4644"/>
                  </a:lnTo>
                  <a:lnTo>
                    <a:pt x="214121" y="0"/>
                  </a:lnTo>
                  <a:close/>
                </a:path>
              </a:pathLst>
            </a:custGeom>
            <a:solidFill>
              <a:srgbClr val="FF00FF"/>
            </a:solidFill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2" name="object 5">
              <a:extLst>
                <a:ext uri="{FF2B5EF4-FFF2-40B4-BE49-F238E27FC236}">
                  <a16:creationId xmlns:a16="http://schemas.microsoft.com/office/drawing/2014/main" id="{E3DD57EA-538B-C846-8AE4-9CFA48D18854}"/>
                </a:ext>
              </a:extLst>
            </p:cNvPr>
            <p:cNvSpPr/>
            <p:nvPr/>
          </p:nvSpPr>
          <p:spPr>
            <a:xfrm>
              <a:off x="4263897" y="1221485"/>
              <a:ext cx="182245" cy="47625"/>
            </a:xfrm>
            <a:custGeom>
              <a:avLst/>
              <a:gdLst/>
              <a:ahLst/>
              <a:cxnLst/>
              <a:rect l="l" t="t" r="r" b="b"/>
              <a:pathLst>
                <a:path w="182245" h="47625">
                  <a:moveTo>
                    <a:pt x="22351" y="0"/>
                  </a:moveTo>
                  <a:lnTo>
                    <a:pt x="13662" y="1873"/>
                  </a:lnTo>
                  <a:lnTo>
                    <a:pt x="6556" y="6984"/>
                  </a:lnTo>
                  <a:lnTo>
                    <a:pt x="1760" y="14573"/>
                  </a:lnTo>
                  <a:lnTo>
                    <a:pt x="0" y="23875"/>
                  </a:lnTo>
                  <a:lnTo>
                    <a:pt x="1760" y="33105"/>
                  </a:lnTo>
                  <a:lnTo>
                    <a:pt x="6556" y="40655"/>
                  </a:lnTo>
                  <a:lnTo>
                    <a:pt x="13662" y="45753"/>
                  </a:lnTo>
                  <a:lnTo>
                    <a:pt x="22351" y="47625"/>
                  </a:lnTo>
                  <a:lnTo>
                    <a:pt x="31021" y="45753"/>
                  </a:lnTo>
                  <a:lnTo>
                    <a:pt x="38084" y="40655"/>
                  </a:lnTo>
                  <a:lnTo>
                    <a:pt x="42836" y="33105"/>
                  </a:lnTo>
                  <a:lnTo>
                    <a:pt x="44576" y="23875"/>
                  </a:lnTo>
                  <a:lnTo>
                    <a:pt x="42836" y="14573"/>
                  </a:lnTo>
                  <a:lnTo>
                    <a:pt x="38084" y="6984"/>
                  </a:lnTo>
                  <a:lnTo>
                    <a:pt x="31021" y="1873"/>
                  </a:lnTo>
                  <a:lnTo>
                    <a:pt x="22351" y="0"/>
                  </a:lnTo>
                  <a:close/>
                </a:path>
                <a:path w="182245" h="47625">
                  <a:moveTo>
                    <a:pt x="159512" y="0"/>
                  </a:moveTo>
                  <a:lnTo>
                    <a:pt x="150842" y="1873"/>
                  </a:lnTo>
                  <a:lnTo>
                    <a:pt x="143779" y="6984"/>
                  </a:lnTo>
                  <a:lnTo>
                    <a:pt x="139027" y="14573"/>
                  </a:lnTo>
                  <a:lnTo>
                    <a:pt x="137287" y="23875"/>
                  </a:lnTo>
                  <a:lnTo>
                    <a:pt x="139027" y="33105"/>
                  </a:lnTo>
                  <a:lnTo>
                    <a:pt x="143779" y="40655"/>
                  </a:lnTo>
                  <a:lnTo>
                    <a:pt x="150842" y="45753"/>
                  </a:lnTo>
                  <a:lnTo>
                    <a:pt x="159512" y="47625"/>
                  </a:lnTo>
                  <a:lnTo>
                    <a:pt x="168201" y="45753"/>
                  </a:lnTo>
                  <a:lnTo>
                    <a:pt x="175307" y="40655"/>
                  </a:lnTo>
                  <a:lnTo>
                    <a:pt x="180103" y="33105"/>
                  </a:lnTo>
                  <a:lnTo>
                    <a:pt x="181863" y="23875"/>
                  </a:lnTo>
                  <a:lnTo>
                    <a:pt x="180103" y="14573"/>
                  </a:lnTo>
                  <a:lnTo>
                    <a:pt x="175307" y="6984"/>
                  </a:lnTo>
                  <a:lnTo>
                    <a:pt x="168201" y="1873"/>
                  </a:lnTo>
                  <a:lnTo>
                    <a:pt x="159512" y="0"/>
                  </a:lnTo>
                  <a:close/>
                </a:path>
              </a:pathLst>
            </a:custGeom>
            <a:solidFill>
              <a:srgbClr val="CD00CD"/>
            </a:solidFill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3" name="object 6">
              <a:extLst>
                <a:ext uri="{FF2B5EF4-FFF2-40B4-BE49-F238E27FC236}">
                  <a16:creationId xmlns:a16="http://schemas.microsoft.com/office/drawing/2014/main" id="{31058FE3-543B-484C-8614-8C62F25D5F04}"/>
                </a:ext>
              </a:extLst>
            </p:cNvPr>
            <p:cNvSpPr/>
            <p:nvPr/>
          </p:nvSpPr>
          <p:spPr>
            <a:xfrm>
              <a:off x="4140707" y="1085087"/>
              <a:ext cx="428625" cy="457200"/>
            </a:xfrm>
            <a:custGeom>
              <a:avLst/>
              <a:gdLst/>
              <a:ahLst/>
              <a:cxnLst/>
              <a:rect l="l" t="t" r="r" b="b"/>
              <a:pathLst>
                <a:path w="428625" h="457200">
                  <a:moveTo>
                    <a:pt x="123189" y="160274"/>
                  </a:moveTo>
                  <a:lnTo>
                    <a:pt x="124950" y="150971"/>
                  </a:lnTo>
                  <a:lnTo>
                    <a:pt x="129746" y="143382"/>
                  </a:lnTo>
                  <a:lnTo>
                    <a:pt x="136852" y="138271"/>
                  </a:lnTo>
                  <a:lnTo>
                    <a:pt x="145541" y="136398"/>
                  </a:lnTo>
                  <a:lnTo>
                    <a:pt x="154211" y="138271"/>
                  </a:lnTo>
                  <a:lnTo>
                    <a:pt x="161274" y="143382"/>
                  </a:lnTo>
                  <a:lnTo>
                    <a:pt x="166026" y="150971"/>
                  </a:lnTo>
                  <a:lnTo>
                    <a:pt x="167766" y="160274"/>
                  </a:lnTo>
                  <a:lnTo>
                    <a:pt x="166026" y="169503"/>
                  </a:lnTo>
                  <a:lnTo>
                    <a:pt x="161274" y="177053"/>
                  </a:lnTo>
                  <a:lnTo>
                    <a:pt x="154211" y="182151"/>
                  </a:lnTo>
                  <a:lnTo>
                    <a:pt x="145541" y="184023"/>
                  </a:lnTo>
                  <a:lnTo>
                    <a:pt x="136852" y="182151"/>
                  </a:lnTo>
                  <a:lnTo>
                    <a:pt x="129746" y="177053"/>
                  </a:lnTo>
                  <a:lnTo>
                    <a:pt x="124950" y="169503"/>
                  </a:lnTo>
                  <a:lnTo>
                    <a:pt x="123189" y="160274"/>
                  </a:lnTo>
                  <a:close/>
                </a:path>
                <a:path w="428625" h="457200">
                  <a:moveTo>
                    <a:pt x="260476" y="160274"/>
                  </a:moveTo>
                  <a:lnTo>
                    <a:pt x="262217" y="150971"/>
                  </a:lnTo>
                  <a:lnTo>
                    <a:pt x="266969" y="143382"/>
                  </a:lnTo>
                  <a:lnTo>
                    <a:pt x="274032" y="138271"/>
                  </a:lnTo>
                  <a:lnTo>
                    <a:pt x="282701" y="136398"/>
                  </a:lnTo>
                  <a:lnTo>
                    <a:pt x="291391" y="138271"/>
                  </a:lnTo>
                  <a:lnTo>
                    <a:pt x="298497" y="143382"/>
                  </a:lnTo>
                  <a:lnTo>
                    <a:pt x="303293" y="150971"/>
                  </a:lnTo>
                  <a:lnTo>
                    <a:pt x="305053" y="160274"/>
                  </a:lnTo>
                  <a:lnTo>
                    <a:pt x="303293" y="169503"/>
                  </a:lnTo>
                  <a:lnTo>
                    <a:pt x="298497" y="177053"/>
                  </a:lnTo>
                  <a:lnTo>
                    <a:pt x="291391" y="182151"/>
                  </a:lnTo>
                  <a:lnTo>
                    <a:pt x="282701" y="184023"/>
                  </a:lnTo>
                  <a:lnTo>
                    <a:pt x="274032" y="182151"/>
                  </a:lnTo>
                  <a:lnTo>
                    <a:pt x="266969" y="177053"/>
                  </a:lnTo>
                  <a:lnTo>
                    <a:pt x="262217" y="169503"/>
                  </a:lnTo>
                  <a:lnTo>
                    <a:pt x="260476" y="160274"/>
                  </a:lnTo>
                  <a:close/>
                </a:path>
                <a:path w="428625" h="457200">
                  <a:moveTo>
                    <a:pt x="98043" y="328295"/>
                  </a:moveTo>
                  <a:lnTo>
                    <a:pt x="144448" y="355544"/>
                  </a:lnTo>
                  <a:lnTo>
                    <a:pt x="190847" y="369168"/>
                  </a:lnTo>
                  <a:lnTo>
                    <a:pt x="237233" y="369168"/>
                  </a:lnTo>
                  <a:lnTo>
                    <a:pt x="283602" y="355544"/>
                  </a:lnTo>
                  <a:lnTo>
                    <a:pt x="329945" y="328295"/>
                  </a:lnTo>
                </a:path>
                <a:path w="428625" h="457200">
                  <a:moveTo>
                    <a:pt x="0" y="228600"/>
                  </a:moveTo>
                  <a:lnTo>
                    <a:pt x="4350" y="182533"/>
                  </a:lnTo>
                  <a:lnTo>
                    <a:pt x="16829" y="139624"/>
                  </a:lnTo>
                  <a:lnTo>
                    <a:pt x="36573" y="100793"/>
                  </a:lnTo>
                  <a:lnTo>
                    <a:pt x="62722" y="66960"/>
                  </a:lnTo>
                  <a:lnTo>
                    <a:pt x="94412" y="39045"/>
                  </a:lnTo>
                  <a:lnTo>
                    <a:pt x="130784" y="17966"/>
                  </a:lnTo>
                  <a:lnTo>
                    <a:pt x="170974" y="4644"/>
                  </a:lnTo>
                  <a:lnTo>
                    <a:pt x="214121" y="0"/>
                  </a:lnTo>
                  <a:lnTo>
                    <a:pt x="257269" y="4644"/>
                  </a:lnTo>
                  <a:lnTo>
                    <a:pt x="297459" y="17966"/>
                  </a:lnTo>
                  <a:lnTo>
                    <a:pt x="333831" y="39045"/>
                  </a:lnTo>
                  <a:lnTo>
                    <a:pt x="365521" y="66960"/>
                  </a:lnTo>
                  <a:lnTo>
                    <a:pt x="391670" y="100793"/>
                  </a:lnTo>
                  <a:lnTo>
                    <a:pt x="411414" y="139624"/>
                  </a:lnTo>
                  <a:lnTo>
                    <a:pt x="423893" y="182533"/>
                  </a:lnTo>
                  <a:lnTo>
                    <a:pt x="428243" y="228600"/>
                  </a:lnTo>
                  <a:lnTo>
                    <a:pt x="423893" y="274666"/>
                  </a:lnTo>
                  <a:lnTo>
                    <a:pt x="411414" y="317575"/>
                  </a:lnTo>
                  <a:lnTo>
                    <a:pt x="391670" y="356406"/>
                  </a:lnTo>
                  <a:lnTo>
                    <a:pt x="365521" y="390239"/>
                  </a:lnTo>
                  <a:lnTo>
                    <a:pt x="333831" y="418154"/>
                  </a:lnTo>
                  <a:lnTo>
                    <a:pt x="297459" y="439233"/>
                  </a:lnTo>
                  <a:lnTo>
                    <a:pt x="257269" y="452555"/>
                  </a:lnTo>
                  <a:lnTo>
                    <a:pt x="214121" y="457200"/>
                  </a:lnTo>
                  <a:lnTo>
                    <a:pt x="170974" y="452555"/>
                  </a:lnTo>
                  <a:lnTo>
                    <a:pt x="130784" y="439233"/>
                  </a:lnTo>
                  <a:lnTo>
                    <a:pt x="94412" y="418154"/>
                  </a:lnTo>
                  <a:lnTo>
                    <a:pt x="62722" y="390239"/>
                  </a:lnTo>
                  <a:lnTo>
                    <a:pt x="36573" y="356406"/>
                  </a:lnTo>
                  <a:lnTo>
                    <a:pt x="16829" y="317575"/>
                  </a:lnTo>
                  <a:lnTo>
                    <a:pt x="4350" y="274666"/>
                  </a:lnTo>
                  <a:lnTo>
                    <a:pt x="0" y="228600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84" name="object 3">
            <a:extLst>
              <a:ext uri="{FF2B5EF4-FFF2-40B4-BE49-F238E27FC236}">
                <a16:creationId xmlns:a16="http://schemas.microsoft.com/office/drawing/2014/main" id="{DA470A97-6B01-0942-94A3-D23086B65CCD}"/>
              </a:ext>
            </a:extLst>
          </p:cNvPr>
          <p:cNvGrpSpPr/>
          <p:nvPr/>
        </p:nvGrpSpPr>
        <p:grpSpPr>
          <a:xfrm>
            <a:off x="5630545" y="3463671"/>
            <a:ext cx="440690" cy="469900"/>
            <a:chOff x="4134611" y="1078991"/>
            <a:chExt cx="440690" cy="469900"/>
          </a:xfrm>
        </p:grpSpPr>
        <p:sp>
          <p:nvSpPr>
            <p:cNvPr id="85" name="object 4">
              <a:extLst>
                <a:ext uri="{FF2B5EF4-FFF2-40B4-BE49-F238E27FC236}">
                  <a16:creationId xmlns:a16="http://schemas.microsoft.com/office/drawing/2014/main" id="{39502B23-73C6-854A-8934-583EC2C4D967}"/>
                </a:ext>
              </a:extLst>
            </p:cNvPr>
            <p:cNvSpPr/>
            <p:nvPr/>
          </p:nvSpPr>
          <p:spPr>
            <a:xfrm>
              <a:off x="4140707" y="1085087"/>
              <a:ext cx="428625" cy="457200"/>
            </a:xfrm>
            <a:custGeom>
              <a:avLst/>
              <a:gdLst/>
              <a:ahLst/>
              <a:cxnLst/>
              <a:rect l="l" t="t" r="r" b="b"/>
              <a:pathLst>
                <a:path w="428625" h="457200">
                  <a:moveTo>
                    <a:pt x="214121" y="0"/>
                  </a:moveTo>
                  <a:lnTo>
                    <a:pt x="170974" y="4644"/>
                  </a:lnTo>
                  <a:lnTo>
                    <a:pt x="130784" y="17966"/>
                  </a:lnTo>
                  <a:lnTo>
                    <a:pt x="94412" y="39045"/>
                  </a:lnTo>
                  <a:lnTo>
                    <a:pt x="62722" y="66960"/>
                  </a:lnTo>
                  <a:lnTo>
                    <a:pt x="36573" y="100793"/>
                  </a:lnTo>
                  <a:lnTo>
                    <a:pt x="16829" y="139624"/>
                  </a:lnTo>
                  <a:lnTo>
                    <a:pt x="4350" y="182533"/>
                  </a:lnTo>
                  <a:lnTo>
                    <a:pt x="0" y="228600"/>
                  </a:lnTo>
                  <a:lnTo>
                    <a:pt x="4350" y="274666"/>
                  </a:lnTo>
                  <a:lnTo>
                    <a:pt x="16829" y="317575"/>
                  </a:lnTo>
                  <a:lnTo>
                    <a:pt x="36573" y="356406"/>
                  </a:lnTo>
                  <a:lnTo>
                    <a:pt x="62722" y="390239"/>
                  </a:lnTo>
                  <a:lnTo>
                    <a:pt x="94412" y="418154"/>
                  </a:lnTo>
                  <a:lnTo>
                    <a:pt x="130784" y="439233"/>
                  </a:lnTo>
                  <a:lnTo>
                    <a:pt x="170974" y="452555"/>
                  </a:lnTo>
                  <a:lnTo>
                    <a:pt x="214121" y="457200"/>
                  </a:lnTo>
                  <a:lnTo>
                    <a:pt x="257269" y="452555"/>
                  </a:lnTo>
                  <a:lnTo>
                    <a:pt x="297459" y="439233"/>
                  </a:lnTo>
                  <a:lnTo>
                    <a:pt x="333831" y="418154"/>
                  </a:lnTo>
                  <a:lnTo>
                    <a:pt x="365521" y="390239"/>
                  </a:lnTo>
                  <a:lnTo>
                    <a:pt x="391670" y="356406"/>
                  </a:lnTo>
                  <a:lnTo>
                    <a:pt x="411414" y="317575"/>
                  </a:lnTo>
                  <a:lnTo>
                    <a:pt x="423893" y="274666"/>
                  </a:lnTo>
                  <a:lnTo>
                    <a:pt x="428243" y="228600"/>
                  </a:lnTo>
                  <a:lnTo>
                    <a:pt x="423893" y="182533"/>
                  </a:lnTo>
                  <a:lnTo>
                    <a:pt x="411414" y="139624"/>
                  </a:lnTo>
                  <a:lnTo>
                    <a:pt x="391670" y="100793"/>
                  </a:lnTo>
                  <a:lnTo>
                    <a:pt x="365521" y="66960"/>
                  </a:lnTo>
                  <a:lnTo>
                    <a:pt x="333831" y="39045"/>
                  </a:lnTo>
                  <a:lnTo>
                    <a:pt x="297459" y="17966"/>
                  </a:lnTo>
                  <a:lnTo>
                    <a:pt x="257269" y="4644"/>
                  </a:lnTo>
                  <a:lnTo>
                    <a:pt x="214121" y="0"/>
                  </a:lnTo>
                  <a:close/>
                </a:path>
              </a:pathLst>
            </a:custGeom>
            <a:solidFill>
              <a:srgbClr val="FF00FF"/>
            </a:solidFill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6" name="object 5">
              <a:extLst>
                <a:ext uri="{FF2B5EF4-FFF2-40B4-BE49-F238E27FC236}">
                  <a16:creationId xmlns:a16="http://schemas.microsoft.com/office/drawing/2014/main" id="{6742E02A-AD2E-3F41-B941-CF53F2BE8D28}"/>
                </a:ext>
              </a:extLst>
            </p:cNvPr>
            <p:cNvSpPr/>
            <p:nvPr/>
          </p:nvSpPr>
          <p:spPr>
            <a:xfrm>
              <a:off x="4263897" y="1221485"/>
              <a:ext cx="182245" cy="47625"/>
            </a:xfrm>
            <a:custGeom>
              <a:avLst/>
              <a:gdLst/>
              <a:ahLst/>
              <a:cxnLst/>
              <a:rect l="l" t="t" r="r" b="b"/>
              <a:pathLst>
                <a:path w="182245" h="47625">
                  <a:moveTo>
                    <a:pt x="22351" y="0"/>
                  </a:moveTo>
                  <a:lnTo>
                    <a:pt x="13662" y="1873"/>
                  </a:lnTo>
                  <a:lnTo>
                    <a:pt x="6556" y="6984"/>
                  </a:lnTo>
                  <a:lnTo>
                    <a:pt x="1760" y="14573"/>
                  </a:lnTo>
                  <a:lnTo>
                    <a:pt x="0" y="23875"/>
                  </a:lnTo>
                  <a:lnTo>
                    <a:pt x="1760" y="33105"/>
                  </a:lnTo>
                  <a:lnTo>
                    <a:pt x="6556" y="40655"/>
                  </a:lnTo>
                  <a:lnTo>
                    <a:pt x="13662" y="45753"/>
                  </a:lnTo>
                  <a:lnTo>
                    <a:pt x="22351" y="47625"/>
                  </a:lnTo>
                  <a:lnTo>
                    <a:pt x="31021" y="45753"/>
                  </a:lnTo>
                  <a:lnTo>
                    <a:pt x="38084" y="40655"/>
                  </a:lnTo>
                  <a:lnTo>
                    <a:pt x="42836" y="33105"/>
                  </a:lnTo>
                  <a:lnTo>
                    <a:pt x="44576" y="23875"/>
                  </a:lnTo>
                  <a:lnTo>
                    <a:pt x="42836" y="14573"/>
                  </a:lnTo>
                  <a:lnTo>
                    <a:pt x="38084" y="6984"/>
                  </a:lnTo>
                  <a:lnTo>
                    <a:pt x="31021" y="1873"/>
                  </a:lnTo>
                  <a:lnTo>
                    <a:pt x="22351" y="0"/>
                  </a:lnTo>
                  <a:close/>
                </a:path>
                <a:path w="182245" h="47625">
                  <a:moveTo>
                    <a:pt x="159512" y="0"/>
                  </a:moveTo>
                  <a:lnTo>
                    <a:pt x="150842" y="1873"/>
                  </a:lnTo>
                  <a:lnTo>
                    <a:pt x="143779" y="6984"/>
                  </a:lnTo>
                  <a:lnTo>
                    <a:pt x="139027" y="14573"/>
                  </a:lnTo>
                  <a:lnTo>
                    <a:pt x="137287" y="23875"/>
                  </a:lnTo>
                  <a:lnTo>
                    <a:pt x="139027" y="33105"/>
                  </a:lnTo>
                  <a:lnTo>
                    <a:pt x="143779" y="40655"/>
                  </a:lnTo>
                  <a:lnTo>
                    <a:pt x="150842" y="45753"/>
                  </a:lnTo>
                  <a:lnTo>
                    <a:pt x="159512" y="47625"/>
                  </a:lnTo>
                  <a:lnTo>
                    <a:pt x="168201" y="45753"/>
                  </a:lnTo>
                  <a:lnTo>
                    <a:pt x="175307" y="40655"/>
                  </a:lnTo>
                  <a:lnTo>
                    <a:pt x="180103" y="33105"/>
                  </a:lnTo>
                  <a:lnTo>
                    <a:pt x="181863" y="23875"/>
                  </a:lnTo>
                  <a:lnTo>
                    <a:pt x="180103" y="14573"/>
                  </a:lnTo>
                  <a:lnTo>
                    <a:pt x="175307" y="6984"/>
                  </a:lnTo>
                  <a:lnTo>
                    <a:pt x="168201" y="1873"/>
                  </a:lnTo>
                  <a:lnTo>
                    <a:pt x="159512" y="0"/>
                  </a:lnTo>
                  <a:close/>
                </a:path>
              </a:pathLst>
            </a:custGeom>
            <a:solidFill>
              <a:srgbClr val="CD00CD"/>
            </a:solidFill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7" name="object 6">
              <a:extLst>
                <a:ext uri="{FF2B5EF4-FFF2-40B4-BE49-F238E27FC236}">
                  <a16:creationId xmlns:a16="http://schemas.microsoft.com/office/drawing/2014/main" id="{8B0AC12C-2ED2-744A-8152-BD20E33113D6}"/>
                </a:ext>
              </a:extLst>
            </p:cNvPr>
            <p:cNvSpPr/>
            <p:nvPr/>
          </p:nvSpPr>
          <p:spPr>
            <a:xfrm>
              <a:off x="4140707" y="1085087"/>
              <a:ext cx="428625" cy="457200"/>
            </a:xfrm>
            <a:custGeom>
              <a:avLst/>
              <a:gdLst/>
              <a:ahLst/>
              <a:cxnLst/>
              <a:rect l="l" t="t" r="r" b="b"/>
              <a:pathLst>
                <a:path w="428625" h="457200">
                  <a:moveTo>
                    <a:pt x="123189" y="160274"/>
                  </a:moveTo>
                  <a:lnTo>
                    <a:pt x="124950" y="150971"/>
                  </a:lnTo>
                  <a:lnTo>
                    <a:pt x="129746" y="143382"/>
                  </a:lnTo>
                  <a:lnTo>
                    <a:pt x="136852" y="138271"/>
                  </a:lnTo>
                  <a:lnTo>
                    <a:pt x="145541" y="136398"/>
                  </a:lnTo>
                  <a:lnTo>
                    <a:pt x="154211" y="138271"/>
                  </a:lnTo>
                  <a:lnTo>
                    <a:pt x="161274" y="143382"/>
                  </a:lnTo>
                  <a:lnTo>
                    <a:pt x="166026" y="150971"/>
                  </a:lnTo>
                  <a:lnTo>
                    <a:pt x="167766" y="160274"/>
                  </a:lnTo>
                  <a:lnTo>
                    <a:pt x="166026" y="169503"/>
                  </a:lnTo>
                  <a:lnTo>
                    <a:pt x="161274" y="177053"/>
                  </a:lnTo>
                  <a:lnTo>
                    <a:pt x="154211" y="182151"/>
                  </a:lnTo>
                  <a:lnTo>
                    <a:pt x="145541" y="184023"/>
                  </a:lnTo>
                  <a:lnTo>
                    <a:pt x="136852" y="182151"/>
                  </a:lnTo>
                  <a:lnTo>
                    <a:pt x="129746" y="177053"/>
                  </a:lnTo>
                  <a:lnTo>
                    <a:pt x="124950" y="169503"/>
                  </a:lnTo>
                  <a:lnTo>
                    <a:pt x="123189" y="160274"/>
                  </a:lnTo>
                  <a:close/>
                </a:path>
                <a:path w="428625" h="457200">
                  <a:moveTo>
                    <a:pt x="260476" y="160274"/>
                  </a:moveTo>
                  <a:lnTo>
                    <a:pt x="262217" y="150971"/>
                  </a:lnTo>
                  <a:lnTo>
                    <a:pt x="266969" y="143382"/>
                  </a:lnTo>
                  <a:lnTo>
                    <a:pt x="274032" y="138271"/>
                  </a:lnTo>
                  <a:lnTo>
                    <a:pt x="282701" y="136398"/>
                  </a:lnTo>
                  <a:lnTo>
                    <a:pt x="291391" y="138271"/>
                  </a:lnTo>
                  <a:lnTo>
                    <a:pt x="298497" y="143382"/>
                  </a:lnTo>
                  <a:lnTo>
                    <a:pt x="303293" y="150971"/>
                  </a:lnTo>
                  <a:lnTo>
                    <a:pt x="305053" y="160274"/>
                  </a:lnTo>
                  <a:lnTo>
                    <a:pt x="303293" y="169503"/>
                  </a:lnTo>
                  <a:lnTo>
                    <a:pt x="298497" y="177053"/>
                  </a:lnTo>
                  <a:lnTo>
                    <a:pt x="291391" y="182151"/>
                  </a:lnTo>
                  <a:lnTo>
                    <a:pt x="282701" y="184023"/>
                  </a:lnTo>
                  <a:lnTo>
                    <a:pt x="274032" y="182151"/>
                  </a:lnTo>
                  <a:lnTo>
                    <a:pt x="266969" y="177053"/>
                  </a:lnTo>
                  <a:lnTo>
                    <a:pt x="262217" y="169503"/>
                  </a:lnTo>
                  <a:lnTo>
                    <a:pt x="260476" y="160274"/>
                  </a:lnTo>
                  <a:close/>
                </a:path>
                <a:path w="428625" h="457200">
                  <a:moveTo>
                    <a:pt x="98043" y="328295"/>
                  </a:moveTo>
                  <a:lnTo>
                    <a:pt x="144448" y="355544"/>
                  </a:lnTo>
                  <a:lnTo>
                    <a:pt x="190847" y="369168"/>
                  </a:lnTo>
                  <a:lnTo>
                    <a:pt x="237233" y="369168"/>
                  </a:lnTo>
                  <a:lnTo>
                    <a:pt x="283602" y="355544"/>
                  </a:lnTo>
                  <a:lnTo>
                    <a:pt x="329945" y="328295"/>
                  </a:lnTo>
                </a:path>
                <a:path w="428625" h="457200">
                  <a:moveTo>
                    <a:pt x="0" y="228600"/>
                  </a:moveTo>
                  <a:lnTo>
                    <a:pt x="4350" y="182533"/>
                  </a:lnTo>
                  <a:lnTo>
                    <a:pt x="16829" y="139624"/>
                  </a:lnTo>
                  <a:lnTo>
                    <a:pt x="36573" y="100793"/>
                  </a:lnTo>
                  <a:lnTo>
                    <a:pt x="62722" y="66960"/>
                  </a:lnTo>
                  <a:lnTo>
                    <a:pt x="94412" y="39045"/>
                  </a:lnTo>
                  <a:lnTo>
                    <a:pt x="130784" y="17966"/>
                  </a:lnTo>
                  <a:lnTo>
                    <a:pt x="170974" y="4644"/>
                  </a:lnTo>
                  <a:lnTo>
                    <a:pt x="214121" y="0"/>
                  </a:lnTo>
                  <a:lnTo>
                    <a:pt x="257269" y="4644"/>
                  </a:lnTo>
                  <a:lnTo>
                    <a:pt x="297459" y="17966"/>
                  </a:lnTo>
                  <a:lnTo>
                    <a:pt x="333831" y="39045"/>
                  </a:lnTo>
                  <a:lnTo>
                    <a:pt x="365521" y="66960"/>
                  </a:lnTo>
                  <a:lnTo>
                    <a:pt x="391670" y="100793"/>
                  </a:lnTo>
                  <a:lnTo>
                    <a:pt x="411414" y="139624"/>
                  </a:lnTo>
                  <a:lnTo>
                    <a:pt x="423893" y="182533"/>
                  </a:lnTo>
                  <a:lnTo>
                    <a:pt x="428243" y="228600"/>
                  </a:lnTo>
                  <a:lnTo>
                    <a:pt x="423893" y="274666"/>
                  </a:lnTo>
                  <a:lnTo>
                    <a:pt x="411414" y="317575"/>
                  </a:lnTo>
                  <a:lnTo>
                    <a:pt x="391670" y="356406"/>
                  </a:lnTo>
                  <a:lnTo>
                    <a:pt x="365521" y="390239"/>
                  </a:lnTo>
                  <a:lnTo>
                    <a:pt x="333831" y="418154"/>
                  </a:lnTo>
                  <a:lnTo>
                    <a:pt x="297459" y="439233"/>
                  </a:lnTo>
                  <a:lnTo>
                    <a:pt x="257269" y="452555"/>
                  </a:lnTo>
                  <a:lnTo>
                    <a:pt x="214121" y="457200"/>
                  </a:lnTo>
                  <a:lnTo>
                    <a:pt x="170974" y="452555"/>
                  </a:lnTo>
                  <a:lnTo>
                    <a:pt x="130784" y="439233"/>
                  </a:lnTo>
                  <a:lnTo>
                    <a:pt x="94412" y="418154"/>
                  </a:lnTo>
                  <a:lnTo>
                    <a:pt x="62722" y="390239"/>
                  </a:lnTo>
                  <a:lnTo>
                    <a:pt x="36573" y="356406"/>
                  </a:lnTo>
                  <a:lnTo>
                    <a:pt x="16829" y="317575"/>
                  </a:lnTo>
                  <a:lnTo>
                    <a:pt x="4350" y="274666"/>
                  </a:lnTo>
                  <a:lnTo>
                    <a:pt x="0" y="228600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88" name="Oval 87">
            <a:extLst>
              <a:ext uri="{FF2B5EF4-FFF2-40B4-BE49-F238E27FC236}">
                <a16:creationId xmlns:a16="http://schemas.microsoft.com/office/drawing/2014/main" id="{A2F05BFF-67E9-3046-91F1-C9F3DDA21DDE}"/>
              </a:ext>
            </a:extLst>
          </p:cNvPr>
          <p:cNvSpPr/>
          <p:nvPr/>
        </p:nvSpPr>
        <p:spPr>
          <a:xfrm>
            <a:off x="5335335" y="1447800"/>
            <a:ext cx="2336800" cy="1066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32855328-98E8-B54C-A273-68347D7DA1D3}"/>
              </a:ext>
            </a:extLst>
          </p:cNvPr>
          <p:cNvSpPr/>
          <p:nvPr/>
        </p:nvSpPr>
        <p:spPr>
          <a:xfrm>
            <a:off x="5335335" y="3120136"/>
            <a:ext cx="2336800" cy="1066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27CB3116-7FF2-6E40-B854-4743D7983D1D}"/>
              </a:ext>
            </a:extLst>
          </p:cNvPr>
          <p:cNvSpPr txBox="1"/>
          <p:nvPr/>
        </p:nvSpPr>
        <p:spPr>
          <a:xfrm>
            <a:off x="5588785" y="4561639"/>
            <a:ext cx="19976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What you get</a:t>
            </a:r>
          </a:p>
        </p:txBody>
      </p:sp>
      <p:grpSp>
        <p:nvGrpSpPr>
          <p:cNvPr id="91" name="object 3">
            <a:extLst>
              <a:ext uri="{FF2B5EF4-FFF2-40B4-BE49-F238E27FC236}">
                <a16:creationId xmlns:a16="http://schemas.microsoft.com/office/drawing/2014/main" id="{F189983F-B3C4-3342-9114-27E0A390F74C}"/>
              </a:ext>
            </a:extLst>
          </p:cNvPr>
          <p:cNvGrpSpPr/>
          <p:nvPr/>
        </p:nvGrpSpPr>
        <p:grpSpPr>
          <a:xfrm>
            <a:off x="7962327" y="3397567"/>
            <a:ext cx="440690" cy="469900"/>
            <a:chOff x="4134611" y="1078991"/>
            <a:chExt cx="440690" cy="469900"/>
          </a:xfrm>
        </p:grpSpPr>
        <p:sp>
          <p:nvSpPr>
            <p:cNvPr id="92" name="object 4">
              <a:extLst>
                <a:ext uri="{FF2B5EF4-FFF2-40B4-BE49-F238E27FC236}">
                  <a16:creationId xmlns:a16="http://schemas.microsoft.com/office/drawing/2014/main" id="{57EC3B81-7EDA-8542-9A0D-49C5E4A4272F}"/>
                </a:ext>
              </a:extLst>
            </p:cNvPr>
            <p:cNvSpPr/>
            <p:nvPr/>
          </p:nvSpPr>
          <p:spPr>
            <a:xfrm>
              <a:off x="4140707" y="1085087"/>
              <a:ext cx="428625" cy="457200"/>
            </a:xfrm>
            <a:custGeom>
              <a:avLst/>
              <a:gdLst/>
              <a:ahLst/>
              <a:cxnLst/>
              <a:rect l="l" t="t" r="r" b="b"/>
              <a:pathLst>
                <a:path w="428625" h="457200">
                  <a:moveTo>
                    <a:pt x="214121" y="0"/>
                  </a:moveTo>
                  <a:lnTo>
                    <a:pt x="170974" y="4644"/>
                  </a:lnTo>
                  <a:lnTo>
                    <a:pt x="130784" y="17966"/>
                  </a:lnTo>
                  <a:lnTo>
                    <a:pt x="94412" y="39045"/>
                  </a:lnTo>
                  <a:lnTo>
                    <a:pt x="62722" y="66960"/>
                  </a:lnTo>
                  <a:lnTo>
                    <a:pt x="36573" y="100793"/>
                  </a:lnTo>
                  <a:lnTo>
                    <a:pt x="16829" y="139624"/>
                  </a:lnTo>
                  <a:lnTo>
                    <a:pt x="4350" y="182533"/>
                  </a:lnTo>
                  <a:lnTo>
                    <a:pt x="0" y="228600"/>
                  </a:lnTo>
                  <a:lnTo>
                    <a:pt x="4350" y="274666"/>
                  </a:lnTo>
                  <a:lnTo>
                    <a:pt x="16829" y="317575"/>
                  </a:lnTo>
                  <a:lnTo>
                    <a:pt x="36573" y="356406"/>
                  </a:lnTo>
                  <a:lnTo>
                    <a:pt x="62722" y="390239"/>
                  </a:lnTo>
                  <a:lnTo>
                    <a:pt x="94412" y="418154"/>
                  </a:lnTo>
                  <a:lnTo>
                    <a:pt x="130784" y="439233"/>
                  </a:lnTo>
                  <a:lnTo>
                    <a:pt x="170974" y="452555"/>
                  </a:lnTo>
                  <a:lnTo>
                    <a:pt x="214121" y="457200"/>
                  </a:lnTo>
                  <a:lnTo>
                    <a:pt x="257269" y="452555"/>
                  </a:lnTo>
                  <a:lnTo>
                    <a:pt x="297459" y="439233"/>
                  </a:lnTo>
                  <a:lnTo>
                    <a:pt x="333831" y="418154"/>
                  </a:lnTo>
                  <a:lnTo>
                    <a:pt x="365521" y="390239"/>
                  </a:lnTo>
                  <a:lnTo>
                    <a:pt x="391670" y="356406"/>
                  </a:lnTo>
                  <a:lnTo>
                    <a:pt x="411414" y="317575"/>
                  </a:lnTo>
                  <a:lnTo>
                    <a:pt x="423893" y="274666"/>
                  </a:lnTo>
                  <a:lnTo>
                    <a:pt x="428243" y="228600"/>
                  </a:lnTo>
                  <a:lnTo>
                    <a:pt x="423893" y="182533"/>
                  </a:lnTo>
                  <a:lnTo>
                    <a:pt x="411414" y="139624"/>
                  </a:lnTo>
                  <a:lnTo>
                    <a:pt x="391670" y="100793"/>
                  </a:lnTo>
                  <a:lnTo>
                    <a:pt x="365521" y="66960"/>
                  </a:lnTo>
                  <a:lnTo>
                    <a:pt x="333831" y="39045"/>
                  </a:lnTo>
                  <a:lnTo>
                    <a:pt x="297459" y="17966"/>
                  </a:lnTo>
                  <a:lnTo>
                    <a:pt x="257269" y="4644"/>
                  </a:lnTo>
                  <a:lnTo>
                    <a:pt x="214121" y="0"/>
                  </a:lnTo>
                  <a:close/>
                </a:path>
              </a:pathLst>
            </a:custGeom>
            <a:solidFill>
              <a:srgbClr val="FF00FF"/>
            </a:solidFill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3" name="object 5">
              <a:extLst>
                <a:ext uri="{FF2B5EF4-FFF2-40B4-BE49-F238E27FC236}">
                  <a16:creationId xmlns:a16="http://schemas.microsoft.com/office/drawing/2014/main" id="{673B1766-9E2B-374D-BBA8-B6FF9BCF4230}"/>
                </a:ext>
              </a:extLst>
            </p:cNvPr>
            <p:cNvSpPr/>
            <p:nvPr/>
          </p:nvSpPr>
          <p:spPr>
            <a:xfrm>
              <a:off x="4263897" y="1221485"/>
              <a:ext cx="182245" cy="47625"/>
            </a:xfrm>
            <a:custGeom>
              <a:avLst/>
              <a:gdLst/>
              <a:ahLst/>
              <a:cxnLst/>
              <a:rect l="l" t="t" r="r" b="b"/>
              <a:pathLst>
                <a:path w="182245" h="47625">
                  <a:moveTo>
                    <a:pt x="22351" y="0"/>
                  </a:moveTo>
                  <a:lnTo>
                    <a:pt x="13662" y="1873"/>
                  </a:lnTo>
                  <a:lnTo>
                    <a:pt x="6556" y="6984"/>
                  </a:lnTo>
                  <a:lnTo>
                    <a:pt x="1760" y="14573"/>
                  </a:lnTo>
                  <a:lnTo>
                    <a:pt x="0" y="23875"/>
                  </a:lnTo>
                  <a:lnTo>
                    <a:pt x="1760" y="33105"/>
                  </a:lnTo>
                  <a:lnTo>
                    <a:pt x="6556" y="40655"/>
                  </a:lnTo>
                  <a:lnTo>
                    <a:pt x="13662" y="45753"/>
                  </a:lnTo>
                  <a:lnTo>
                    <a:pt x="22351" y="47625"/>
                  </a:lnTo>
                  <a:lnTo>
                    <a:pt x="31021" y="45753"/>
                  </a:lnTo>
                  <a:lnTo>
                    <a:pt x="38084" y="40655"/>
                  </a:lnTo>
                  <a:lnTo>
                    <a:pt x="42836" y="33105"/>
                  </a:lnTo>
                  <a:lnTo>
                    <a:pt x="44576" y="23875"/>
                  </a:lnTo>
                  <a:lnTo>
                    <a:pt x="42836" y="14573"/>
                  </a:lnTo>
                  <a:lnTo>
                    <a:pt x="38084" y="6984"/>
                  </a:lnTo>
                  <a:lnTo>
                    <a:pt x="31021" y="1873"/>
                  </a:lnTo>
                  <a:lnTo>
                    <a:pt x="22351" y="0"/>
                  </a:lnTo>
                  <a:close/>
                </a:path>
                <a:path w="182245" h="47625">
                  <a:moveTo>
                    <a:pt x="159512" y="0"/>
                  </a:moveTo>
                  <a:lnTo>
                    <a:pt x="150842" y="1873"/>
                  </a:lnTo>
                  <a:lnTo>
                    <a:pt x="143779" y="6984"/>
                  </a:lnTo>
                  <a:lnTo>
                    <a:pt x="139027" y="14573"/>
                  </a:lnTo>
                  <a:lnTo>
                    <a:pt x="137287" y="23875"/>
                  </a:lnTo>
                  <a:lnTo>
                    <a:pt x="139027" y="33105"/>
                  </a:lnTo>
                  <a:lnTo>
                    <a:pt x="143779" y="40655"/>
                  </a:lnTo>
                  <a:lnTo>
                    <a:pt x="150842" y="45753"/>
                  </a:lnTo>
                  <a:lnTo>
                    <a:pt x="159512" y="47625"/>
                  </a:lnTo>
                  <a:lnTo>
                    <a:pt x="168201" y="45753"/>
                  </a:lnTo>
                  <a:lnTo>
                    <a:pt x="175307" y="40655"/>
                  </a:lnTo>
                  <a:lnTo>
                    <a:pt x="180103" y="33105"/>
                  </a:lnTo>
                  <a:lnTo>
                    <a:pt x="181863" y="23875"/>
                  </a:lnTo>
                  <a:lnTo>
                    <a:pt x="180103" y="14573"/>
                  </a:lnTo>
                  <a:lnTo>
                    <a:pt x="175307" y="6984"/>
                  </a:lnTo>
                  <a:lnTo>
                    <a:pt x="168201" y="1873"/>
                  </a:lnTo>
                  <a:lnTo>
                    <a:pt x="159512" y="0"/>
                  </a:lnTo>
                  <a:close/>
                </a:path>
              </a:pathLst>
            </a:custGeom>
            <a:solidFill>
              <a:srgbClr val="CD00CD"/>
            </a:solidFill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4" name="object 6">
              <a:extLst>
                <a:ext uri="{FF2B5EF4-FFF2-40B4-BE49-F238E27FC236}">
                  <a16:creationId xmlns:a16="http://schemas.microsoft.com/office/drawing/2014/main" id="{EA9DCFFD-2CE5-DE49-B5CA-9AF2691B0E69}"/>
                </a:ext>
              </a:extLst>
            </p:cNvPr>
            <p:cNvSpPr/>
            <p:nvPr/>
          </p:nvSpPr>
          <p:spPr>
            <a:xfrm>
              <a:off x="4140707" y="1085087"/>
              <a:ext cx="428625" cy="457200"/>
            </a:xfrm>
            <a:custGeom>
              <a:avLst/>
              <a:gdLst/>
              <a:ahLst/>
              <a:cxnLst/>
              <a:rect l="l" t="t" r="r" b="b"/>
              <a:pathLst>
                <a:path w="428625" h="457200">
                  <a:moveTo>
                    <a:pt x="123189" y="160274"/>
                  </a:moveTo>
                  <a:lnTo>
                    <a:pt x="124950" y="150971"/>
                  </a:lnTo>
                  <a:lnTo>
                    <a:pt x="129746" y="143382"/>
                  </a:lnTo>
                  <a:lnTo>
                    <a:pt x="136852" y="138271"/>
                  </a:lnTo>
                  <a:lnTo>
                    <a:pt x="145541" y="136398"/>
                  </a:lnTo>
                  <a:lnTo>
                    <a:pt x="154211" y="138271"/>
                  </a:lnTo>
                  <a:lnTo>
                    <a:pt x="161274" y="143382"/>
                  </a:lnTo>
                  <a:lnTo>
                    <a:pt x="166026" y="150971"/>
                  </a:lnTo>
                  <a:lnTo>
                    <a:pt x="167766" y="160274"/>
                  </a:lnTo>
                  <a:lnTo>
                    <a:pt x="166026" y="169503"/>
                  </a:lnTo>
                  <a:lnTo>
                    <a:pt x="161274" y="177053"/>
                  </a:lnTo>
                  <a:lnTo>
                    <a:pt x="154211" y="182151"/>
                  </a:lnTo>
                  <a:lnTo>
                    <a:pt x="145541" y="184023"/>
                  </a:lnTo>
                  <a:lnTo>
                    <a:pt x="136852" y="182151"/>
                  </a:lnTo>
                  <a:lnTo>
                    <a:pt x="129746" y="177053"/>
                  </a:lnTo>
                  <a:lnTo>
                    <a:pt x="124950" y="169503"/>
                  </a:lnTo>
                  <a:lnTo>
                    <a:pt x="123189" y="160274"/>
                  </a:lnTo>
                  <a:close/>
                </a:path>
                <a:path w="428625" h="457200">
                  <a:moveTo>
                    <a:pt x="260476" y="160274"/>
                  </a:moveTo>
                  <a:lnTo>
                    <a:pt x="262217" y="150971"/>
                  </a:lnTo>
                  <a:lnTo>
                    <a:pt x="266969" y="143382"/>
                  </a:lnTo>
                  <a:lnTo>
                    <a:pt x="274032" y="138271"/>
                  </a:lnTo>
                  <a:lnTo>
                    <a:pt x="282701" y="136398"/>
                  </a:lnTo>
                  <a:lnTo>
                    <a:pt x="291391" y="138271"/>
                  </a:lnTo>
                  <a:lnTo>
                    <a:pt x="298497" y="143382"/>
                  </a:lnTo>
                  <a:lnTo>
                    <a:pt x="303293" y="150971"/>
                  </a:lnTo>
                  <a:lnTo>
                    <a:pt x="305053" y="160274"/>
                  </a:lnTo>
                  <a:lnTo>
                    <a:pt x="303293" y="169503"/>
                  </a:lnTo>
                  <a:lnTo>
                    <a:pt x="298497" y="177053"/>
                  </a:lnTo>
                  <a:lnTo>
                    <a:pt x="291391" y="182151"/>
                  </a:lnTo>
                  <a:lnTo>
                    <a:pt x="282701" y="184023"/>
                  </a:lnTo>
                  <a:lnTo>
                    <a:pt x="274032" y="182151"/>
                  </a:lnTo>
                  <a:lnTo>
                    <a:pt x="266969" y="177053"/>
                  </a:lnTo>
                  <a:lnTo>
                    <a:pt x="262217" y="169503"/>
                  </a:lnTo>
                  <a:lnTo>
                    <a:pt x="260476" y="160274"/>
                  </a:lnTo>
                  <a:close/>
                </a:path>
                <a:path w="428625" h="457200">
                  <a:moveTo>
                    <a:pt x="98043" y="328295"/>
                  </a:moveTo>
                  <a:lnTo>
                    <a:pt x="144448" y="355544"/>
                  </a:lnTo>
                  <a:lnTo>
                    <a:pt x="190847" y="369168"/>
                  </a:lnTo>
                  <a:lnTo>
                    <a:pt x="237233" y="369168"/>
                  </a:lnTo>
                  <a:lnTo>
                    <a:pt x="283602" y="355544"/>
                  </a:lnTo>
                  <a:lnTo>
                    <a:pt x="329945" y="328295"/>
                  </a:lnTo>
                </a:path>
                <a:path w="428625" h="457200">
                  <a:moveTo>
                    <a:pt x="0" y="228600"/>
                  </a:moveTo>
                  <a:lnTo>
                    <a:pt x="4350" y="182533"/>
                  </a:lnTo>
                  <a:lnTo>
                    <a:pt x="16829" y="139624"/>
                  </a:lnTo>
                  <a:lnTo>
                    <a:pt x="36573" y="100793"/>
                  </a:lnTo>
                  <a:lnTo>
                    <a:pt x="62722" y="66960"/>
                  </a:lnTo>
                  <a:lnTo>
                    <a:pt x="94412" y="39045"/>
                  </a:lnTo>
                  <a:lnTo>
                    <a:pt x="130784" y="17966"/>
                  </a:lnTo>
                  <a:lnTo>
                    <a:pt x="170974" y="4644"/>
                  </a:lnTo>
                  <a:lnTo>
                    <a:pt x="214121" y="0"/>
                  </a:lnTo>
                  <a:lnTo>
                    <a:pt x="257269" y="4644"/>
                  </a:lnTo>
                  <a:lnTo>
                    <a:pt x="297459" y="17966"/>
                  </a:lnTo>
                  <a:lnTo>
                    <a:pt x="333831" y="39045"/>
                  </a:lnTo>
                  <a:lnTo>
                    <a:pt x="365521" y="66960"/>
                  </a:lnTo>
                  <a:lnTo>
                    <a:pt x="391670" y="100793"/>
                  </a:lnTo>
                  <a:lnTo>
                    <a:pt x="411414" y="139624"/>
                  </a:lnTo>
                  <a:lnTo>
                    <a:pt x="423893" y="182533"/>
                  </a:lnTo>
                  <a:lnTo>
                    <a:pt x="428243" y="228600"/>
                  </a:lnTo>
                  <a:lnTo>
                    <a:pt x="423893" y="274666"/>
                  </a:lnTo>
                  <a:lnTo>
                    <a:pt x="411414" y="317575"/>
                  </a:lnTo>
                  <a:lnTo>
                    <a:pt x="391670" y="356406"/>
                  </a:lnTo>
                  <a:lnTo>
                    <a:pt x="365521" y="390239"/>
                  </a:lnTo>
                  <a:lnTo>
                    <a:pt x="333831" y="418154"/>
                  </a:lnTo>
                  <a:lnTo>
                    <a:pt x="297459" y="439233"/>
                  </a:lnTo>
                  <a:lnTo>
                    <a:pt x="257269" y="452555"/>
                  </a:lnTo>
                  <a:lnTo>
                    <a:pt x="214121" y="457200"/>
                  </a:lnTo>
                  <a:lnTo>
                    <a:pt x="170974" y="452555"/>
                  </a:lnTo>
                  <a:lnTo>
                    <a:pt x="130784" y="439233"/>
                  </a:lnTo>
                  <a:lnTo>
                    <a:pt x="94412" y="418154"/>
                  </a:lnTo>
                  <a:lnTo>
                    <a:pt x="62722" y="390239"/>
                  </a:lnTo>
                  <a:lnTo>
                    <a:pt x="36573" y="356406"/>
                  </a:lnTo>
                  <a:lnTo>
                    <a:pt x="16829" y="317575"/>
                  </a:lnTo>
                  <a:lnTo>
                    <a:pt x="4350" y="274666"/>
                  </a:lnTo>
                  <a:lnTo>
                    <a:pt x="0" y="228600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95" name="object 7">
            <a:extLst>
              <a:ext uri="{FF2B5EF4-FFF2-40B4-BE49-F238E27FC236}">
                <a16:creationId xmlns:a16="http://schemas.microsoft.com/office/drawing/2014/main" id="{FD202A5F-369A-9145-8221-25A8DC6749E4}"/>
              </a:ext>
            </a:extLst>
          </p:cNvPr>
          <p:cNvGrpSpPr/>
          <p:nvPr/>
        </p:nvGrpSpPr>
        <p:grpSpPr>
          <a:xfrm>
            <a:off x="7909557" y="1718436"/>
            <a:ext cx="440690" cy="469900"/>
            <a:chOff x="2406395" y="1068324"/>
            <a:chExt cx="440690" cy="469900"/>
          </a:xfrm>
        </p:grpSpPr>
        <p:sp>
          <p:nvSpPr>
            <p:cNvPr id="96" name="object 8">
              <a:extLst>
                <a:ext uri="{FF2B5EF4-FFF2-40B4-BE49-F238E27FC236}">
                  <a16:creationId xmlns:a16="http://schemas.microsoft.com/office/drawing/2014/main" id="{4A0C6B0C-B590-7D41-B45F-1C2B7181E474}"/>
                </a:ext>
              </a:extLst>
            </p:cNvPr>
            <p:cNvSpPr/>
            <p:nvPr/>
          </p:nvSpPr>
          <p:spPr>
            <a:xfrm>
              <a:off x="2412491" y="1074420"/>
              <a:ext cx="428625" cy="457200"/>
            </a:xfrm>
            <a:custGeom>
              <a:avLst/>
              <a:gdLst/>
              <a:ahLst/>
              <a:cxnLst/>
              <a:rect l="l" t="t" r="r" b="b"/>
              <a:pathLst>
                <a:path w="428625" h="457200">
                  <a:moveTo>
                    <a:pt x="214121" y="0"/>
                  </a:moveTo>
                  <a:lnTo>
                    <a:pt x="170974" y="4644"/>
                  </a:lnTo>
                  <a:lnTo>
                    <a:pt x="130784" y="17966"/>
                  </a:lnTo>
                  <a:lnTo>
                    <a:pt x="94412" y="39045"/>
                  </a:lnTo>
                  <a:lnTo>
                    <a:pt x="62722" y="66960"/>
                  </a:lnTo>
                  <a:lnTo>
                    <a:pt x="36573" y="100793"/>
                  </a:lnTo>
                  <a:lnTo>
                    <a:pt x="16829" y="139624"/>
                  </a:lnTo>
                  <a:lnTo>
                    <a:pt x="4350" y="182533"/>
                  </a:lnTo>
                  <a:lnTo>
                    <a:pt x="0" y="228600"/>
                  </a:lnTo>
                  <a:lnTo>
                    <a:pt x="4350" y="274666"/>
                  </a:lnTo>
                  <a:lnTo>
                    <a:pt x="16829" y="317575"/>
                  </a:lnTo>
                  <a:lnTo>
                    <a:pt x="36573" y="356406"/>
                  </a:lnTo>
                  <a:lnTo>
                    <a:pt x="62722" y="390239"/>
                  </a:lnTo>
                  <a:lnTo>
                    <a:pt x="94412" y="418154"/>
                  </a:lnTo>
                  <a:lnTo>
                    <a:pt x="130784" y="439233"/>
                  </a:lnTo>
                  <a:lnTo>
                    <a:pt x="170974" y="452555"/>
                  </a:lnTo>
                  <a:lnTo>
                    <a:pt x="214121" y="457200"/>
                  </a:lnTo>
                  <a:lnTo>
                    <a:pt x="257269" y="452555"/>
                  </a:lnTo>
                  <a:lnTo>
                    <a:pt x="297459" y="439233"/>
                  </a:lnTo>
                  <a:lnTo>
                    <a:pt x="333831" y="418154"/>
                  </a:lnTo>
                  <a:lnTo>
                    <a:pt x="365521" y="390239"/>
                  </a:lnTo>
                  <a:lnTo>
                    <a:pt x="391670" y="356406"/>
                  </a:lnTo>
                  <a:lnTo>
                    <a:pt x="411414" y="317575"/>
                  </a:lnTo>
                  <a:lnTo>
                    <a:pt x="423893" y="274666"/>
                  </a:lnTo>
                  <a:lnTo>
                    <a:pt x="428244" y="228600"/>
                  </a:lnTo>
                  <a:lnTo>
                    <a:pt x="423893" y="182533"/>
                  </a:lnTo>
                  <a:lnTo>
                    <a:pt x="411414" y="139624"/>
                  </a:lnTo>
                  <a:lnTo>
                    <a:pt x="391670" y="100793"/>
                  </a:lnTo>
                  <a:lnTo>
                    <a:pt x="365521" y="66960"/>
                  </a:lnTo>
                  <a:lnTo>
                    <a:pt x="333831" y="39045"/>
                  </a:lnTo>
                  <a:lnTo>
                    <a:pt x="297459" y="17966"/>
                  </a:lnTo>
                  <a:lnTo>
                    <a:pt x="257269" y="4644"/>
                  </a:lnTo>
                  <a:lnTo>
                    <a:pt x="214121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7" name="object 9">
              <a:extLst>
                <a:ext uri="{FF2B5EF4-FFF2-40B4-BE49-F238E27FC236}">
                  <a16:creationId xmlns:a16="http://schemas.microsoft.com/office/drawing/2014/main" id="{79A5B71D-1A2D-0642-B2F2-9280CDD8D6AA}"/>
                </a:ext>
              </a:extLst>
            </p:cNvPr>
            <p:cNvSpPr/>
            <p:nvPr/>
          </p:nvSpPr>
          <p:spPr>
            <a:xfrm>
              <a:off x="2535681" y="1210818"/>
              <a:ext cx="182245" cy="47625"/>
            </a:xfrm>
            <a:custGeom>
              <a:avLst/>
              <a:gdLst/>
              <a:ahLst/>
              <a:cxnLst/>
              <a:rect l="l" t="t" r="r" b="b"/>
              <a:pathLst>
                <a:path w="182244" h="47625">
                  <a:moveTo>
                    <a:pt x="22351" y="0"/>
                  </a:moveTo>
                  <a:lnTo>
                    <a:pt x="13662" y="1873"/>
                  </a:lnTo>
                  <a:lnTo>
                    <a:pt x="6556" y="6985"/>
                  </a:lnTo>
                  <a:lnTo>
                    <a:pt x="1760" y="14573"/>
                  </a:lnTo>
                  <a:lnTo>
                    <a:pt x="0" y="23876"/>
                  </a:lnTo>
                  <a:lnTo>
                    <a:pt x="1760" y="33105"/>
                  </a:lnTo>
                  <a:lnTo>
                    <a:pt x="6556" y="40655"/>
                  </a:lnTo>
                  <a:lnTo>
                    <a:pt x="13662" y="45753"/>
                  </a:lnTo>
                  <a:lnTo>
                    <a:pt x="22351" y="47625"/>
                  </a:lnTo>
                  <a:lnTo>
                    <a:pt x="31021" y="45753"/>
                  </a:lnTo>
                  <a:lnTo>
                    <a:pt x="38084" y="40655"/>
                  </a:lnTo>
                  <a:lnTo>
                    <a:pt x="42836" y="33105"/>
                  </a:lnTo>
                  <a:lnTo>
                    <a:pt x="44576" y="23876"/>
                  </a:lnTo>
                  <a:lnTo>
                    <a:pt x="42836" y="14573"/>
                  </a:lnTo>
                  <a:lnTo>
                    <a:pt x="38084" y="6985"/>
                  </a:lnTo>
                  <a:lnTo>
                    <a:pt x="31021" y="1873"/>
                  </a:lnTo>
                  <a:lnTo>
                    <a:pt x="22351" y="0"/>
                  </a:lnTo>
                  <a:close/>
                </a:path>
                <a:path w="182244" h="47625">
                  <a:moveTo>
                    <a:pt x="159512" y="0"/>
                  </a:moveTo>
                  <a:lnTo>
                    <a:pt x="150842" y="1873"/>
                  </a:lnTo>
                  <a:lnTo>
                    <a:pt x="143779" y="6985"/>
                  </a:lnTo>
                  <a:lnTo>
                    <a:pt x="139027" y="14573"/>
                  </a:lnTo>
                  <a:lnTo>
                    <a:pt x="137287" y="23876"/>
                  </a:lnTo>
                  <a:lnTo>
                    <a:pt x="139027" y="33105"/>
                  </a:lnTo>
                  <a:lnTo>
                    <a:pt x="143779" y="40655"/>
                  </a:lnTo>
                  <a:lnTo>
                    <a:pt x="150842" y="45753"/>
                  </a:lnTo>
                  <a:lnTo>
                    <a:pt x="159512" y="47625"/>
                  </a:lnTo>
                  <a:lnTo>
                    <a:pt x="168201" y="45753"/>
                  </a:lnTo>
                  <a:lnTo>
                    <a:pt x="175307" y="40655"/>
                  </a:lnTo>
                  <a:lnTo>
                    <a:pt x="180103" y="33105"/>
                  </a:lnTo>
                  <a:lnTo>
                    <a:pt x="181863" y="23876"/>
                  </a:lnTo>
                  <a:lnTo>
                    <a:pt x="180103" y="14573"/>
                  </a:lnTo>
                  <a:lnTo>
                    <a:pt x="175307" y="6985"/>
                  </a:lnTo>
                  <a:lnTo>
                    <a:pt x="168201" y="1873"/>
                  </a:lnTo>
                  <a:lnTo>
                    <a:pt x="159512" y="0"/>
                  </a:lnTo>
                  <a:close/>
                </a:path>
              </a:pathLst>
            </a:custGeom>
            <a:solidFill>
              <a:srgbClr val="008DC1"/>
            </a:solidFill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8" name="object 10">
              <a:extLst>
                <a:ext uri="{FF2B5EF4-FFF2-40B4-BE49-F238E27FC236}">
                  <a16:creationId xmlns:a16="http://schemas.microsoft.com/office/drawing/2014/main" id="{E22E028B-F3F2-0842-A240-08F20F14337A}"/>
                </a:ext>
              </a:extLst>
            </p:cNvPr>
            <p:cNvSpPr/>
            <p:nvPr/>
          </p:nvSpPr>
          <p:spPr>
            <a:xfrm>
              <a:off x="2412491" y="1074420"/>
              <a:ext cx="428625" cy="457200"/>
            </a:xfrm>
            <a:custGeom>
              <a:avLst/>
              <a:gdLst/>
              <a:ahLst/>
              <a:cxnLst/>
              <a:rect l="l" t="t" r="r" b="b"/>
              <a:pathLst>
                <a:path w="428625" h="457200">
                  <a:moveTo>
                    <a:pt x="123189" y="160274"/>
                  </a:moveTo>
                  <a:lnTo>
                    <a:pt x="124950" y="150971"/>
                  </a:lnTo>
                  <a:lnTo>
                    <a:pt x="129746" y="143382"/>
                  </a:lnTo>
                  <a:lnTo>
                    <a:pt x="136852" y="138271"/>
                  </a:lnTo>
                  <a:lnTo>
                    <a:pt x="145541" y="136397"/>
                  </a:lnTo>
                  <a:lnTo>
                    <a:pt x="154211" y="138271"/>
                  </a:lnTo>
                  <a:lnTo>
                    <a:pt x="161274" y="143382"/>
                  </a:lnTo>
                  <a:lnTo>
                    <a:pt x="166026" y="150971"/>
                  </a:lnTo>
                  <a:lnTo>
                    <a:pt x="167766" y="160274"/>
                  </a:lnTo>
                  <a:lnTo>
                    <a:pt x="166026" y="169503"/>
                  </a:lnTo>
                  <a:lnTo>
                    <a:pt x="161274" y="177053"/>
                  </a:lnTo>
                  <a:lnTo>
                    <a:pt x="154211" y="182151"/>
                  </a:lnTo>
                  <a:lnTo>
                    <a:pt x="145541" y="184022"/>
                  </a:lnTo>
                  <a:lnTo>
                    <a:pt x="136852" y="182151"/>
                  </a:lnTo>
                  <a:lnTo>
                    <a:pt x="129746" y="177053"/>
                  </a:lnTo>
                  <a:lnTo>
                    <a:pt x="124950" y="169503"/>
                  </a:lnTo>
                  <a:lnTo>
                    <a:pt x="123189" y="160274"/>
                  </a:lnTo>
                  <a:close/>
                </a:path>
                <a:path w="428625" h="457200">
                  <a:moveTo>
                    <a:pt x="260476" y="160274"/>
                  </a:moveTo>
                  <a:lnTo>
                    <a:pt x="262217" y="150971"/>
                  </a:lnTo>
                  <a:lnTo>
                    <a:pt x="266969" y="143382"/>
                  </a:lnTo>
                  <a:lnTo>
                    <a:pt x="274032" y="138271"/>
                  </a:lnTo>
                  <a:lnTo>
                    <a:pt x="282701" y="136397"/>
                  </a:lnTo>
                  <a:lnTo>
                    <a:pt x="291391" y="138271"/>
                  </a:lnTo>
                  <a:lnTo>
                    <a:pt x="298497" y="143382"/>
                  </a:lnTo>
                  <a:lnTo>
                    <a:pt x="303293" y="150971"/>
                  </a:lnTo>
                  <a:lnTo>
                    <a:pt x="305053" y="160274"/>
                  </a:lnTo>
                  <a:lnTo>
                    <a:pt x="303293" y="169503"/>
                  </a:lnTo>
                  <a:lnTo>
                    <a:pt x="298497" y="177053"/>
                  </a:lnTo>
                  <a:lnTo>
                    <a:pt x="291391" y="182151"/>
                  </a:lnTo>
                  <a:lnTo>
                    <a:pt x="282701" y="184022"/>
                  </a:lnTo>
                  <a:lnTo>
                    <a:pt x="274032" y="182151"/>
                  </a:lnTo>
                  <a:lnTo>
                    <a:pt x="266969" y="177053"/>
                  </a:lnTo>
                  <a:lnTo>
                    <a:pt x="262217" y="169503"/>
                  </a:lnTo>
                  <a:lnTo>
                    <a:pt x="260476" y="160274"/>
                  </a:lnTo>
                  <a:close/>
                </a:path>
                <a:path w="428625" h="457200">
                  <a:moveTo>
                    <a:pt x="98043" y="328294"/>
                  </a:moveTo>
                  <a:lnTo>
                    <a:pt x="144448" y="355544"/>
                  </a:lnTo>
                  <a:lnTo>
                    <a:pt x="190847" y="369168"/>
                  </a:lnTo>
                  <a:lnTo>
                    <a:pt x="237233" y="369168"/>
                  </a:lnTo>
                  <a:lnTo>
                    <a:pt x="283602" y="355544"/>
                  </a:lnTo>
                  <a:lnTo>
                    <a:pt x="329945" y="328294"/>
                  </a:lnTo>
                </a:path>
                <a:path w="428625" h="457200">
                  <a:moveTo>
                    <a:pt x="0" y="228600"/>
                  </a:moveTo>
                  <a:lnTo>
                    <a:pt x="4350" y="182533"/>
                  </a:lnTo>
                  <a:lnTo>
                    <a:pt x="16829" y="139624"/>
                  </a:lnTo>
                  <a:lnTo>
                    <a:pt x="36573" y="100793"/>
                  </a:lnTo>
                  <a:lnTo>
                    <a:pt x="62722" y="66960"/>
                  </a:lnTo>
                  <a:lnTo>
                    <a:pt x="94412" y="39045"/>
                  </a:lnTo>
                  <a:lnTo>
                    <a:pt x="130784" y="17966"/>
                  </a:lnTo>
                  <a:lnTo>
                    <a:pt x="170974" y="4644"/>
                  </a:lnTo>
                  <a:lnTo>
                    <a:pt x="214121" y="0"/>
                  </a:lnTo>
                  <a:lnTo>
                    <a:pt x="257269" y="4644"/>
                  </a:lnTo>
                  <a:lnTo>
                    <a:pt x="297459" y="17966"/>
                  </a:lnTo>
                  <a:lnTo>
                    <a:pt x="333831" y="39045"/>
                  </a:lnTo>
                  <a:lnTo>
                    <a:pt x="365521" y="66960"/>
                  </a:lnTo>
                  <a:lnTo>
                    <a:pt x="391670" y="100793"/>
                  </a:lnTo>
                  <a:lnTo>
                    <a:pt x="411414" y="139624"/>
                  </a:lnTo>
                  <a:lnTo>
                    <a:pt x="423893" y="182533"/>
                  </a:lnTo>
                  <a:lnTo>
                    <a:pt x="428244" y="228600"/>
                  </a:lnTo>
                  <a:lnTo>
                    <a:pt x="423893" y="274666"/>
                  </a:lnTo>
                  <a:lnTo>
                    <a:pt x="411414" y="317575"/>
                  </a:lnTo>
                  <a:lnTo>
                    <a:pt x="391670" y="356406"/>
                  </a:lnTo>
                  <a:lnTo>
                    <a:pt x="365521" y="390239"/>
                  </a:lnTo>
                  <a:lnTo>
                    <a:pt x="333831" y="418154"/>
                  </a:lnTo>
                  <a:lnTo>
                    <a:pt x="297459" y="439233"/>
                  </a:lnTo>
                  <a:lnTo>
                    <a:pt x="257269" y="452555"/>
                  </a:lnTo>
                  <a:lnTo>
                    <a:pt x="214121" y="457200"/>
                  </a:lnTo>
                  <a:lnTo>
                    <a:pt x="170974" y="452555"/>
                  </a:lnTo>
                  <a:lnTo>
                    <a:pt x="130784" y="439233"/>
                  </a:lnTo>
                  <a:lnTo>
                    <a:pt x="94412" y="418154"/>
                  </a:lnTo>
                  <a:lnTo>
                    <a:pt x="62722" y="390239"/>
                  </a:lnTo>
                  <a:lnTo>
                    <a:pt x="36573" y="356406"/>
                  </a:lnTo>
                  <a:lnTo>
                    <a:pt x="16829" y="317575"/>
                  </a:lnTo>
                  <a:lnTo>
                    <a:pt x="4350" y="274666"/>
                  </a:lnTo>
                  <a:lnTo>
                    <a:pt x="0" y="228600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3" name="Down Arrow 12">
            <a:extLst>
              <a:ext uri="{FF2B5EF4-FFF2-40B4-BE49-F238E27FC236}">
                <a16:creationId xmlns:a16="http://schemas.microsoft.com/office/drawing/2014/main" id="{79EFC7F8-D513-9D4A-BBEB-3063FBA99F1A}"/>
              </a:ext>
            </a:extLst>
          </p:cNvPr>
          <p:cNvSpPr/>
          <p:nvPr/>
        </p:nvSpPr>
        <p:spPr>
          <a:xfrm rot="11615193">
            <a:off x="7919861" y="4090187"/>
            <a:ext cx="191703" cy="1404565"/>
          </a:xfrm>
          <a:prstGeom prst="down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E9D6A99-F7CE-C44B-A3F4-19F6AA205CA2}"/>
              </a:ext>
            </a:extLst>
          </p:cNvPr>
          <p:cNvSpPr txBox="1"/>
          <p:nvPr/>
        </p:nvSpPr>
        <p:spPr>
          <a:xfrm>
            <a:off x="4234354" y="5487666"/>
            <a:ext cx="4706524" cy="120032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That spare comes in handy</a:t>
            </a:r>
          </a:p>
          <a:p>
            <a:pPr algn="ctr"/>
            <a:r>
              <a:rPr lang="en-US" sz="2400" dirty="0"/>
              <a:t>Highly recommend especially with mice!</a:t>
            </a:r>
          </a:p>
        </p:txBody>
      </p:sp>
      <p:sp>
        <p:nvSpPr>
          <p:cNvPr id="99" name="object 2">
            <a:extLst>
              <a:ext uri="{FF2B5EF4-FFF2-40B4-BE49-F238E27FC236}">
                <a16:creationId xmlns:a16="http://schemas.microsoft.com/office/drawing/2014/main" id="{FD302840-BE6C-ED4C-B38C-8020922594BF}"/>
              </a:ext>
            </a:extLst>
          </p:cNvPr>
          <p:cNvSpPr txBox="1">
            <a:spLocks/>
          </p:cNvSpPr>
          <p:nvPr/>
        </p:nvSpPr>
        <p:spPr>
          <a:xfrm>
            <a:off x="1597341" y="370901"/>
            <a:ext cx="6114415" cy="628377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z="40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Grouping of Replicates</a:t>
            </a:r>
          </a:p>
        </p:txBody>
      </p:sp>
    </p:spTree>
    <p:extLst>
      <p:ext uri="{BB962C8B-B14F-4D97-AF65-F5344CB8AC3E}">
        <p14:creationId xmlns:p14="http://schemas.microsoft.com/office/powerpoint/2010/main" val="1265975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0CD8F5-1997-194A-8BF8-727C1161AE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74800"/>
            <a:ext cx="7886700" cy="4602163"/>
          </a:xfrm>
        </p:spPr>
        <p:txBody>
          <a:bodyPr/>
          <a:lstStyle/>
          <a:p>
            <a:r>
              <a:rPr lang="en-US" dirty="0"/>
              <a:t>A variable that influences or </a:t>
            </a:r>
            <a:r>
              <a:rPr lang="en-US" i="1" dirty="0"/>
              <a:t>confounds</a:t>
            </a:r>
            <a:r>
              <a:rPr lang="en-US" dirty="0"/>
              <a:t> the relationship between an independent and dependent variable </a:t>
            </a: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B0D76E8C-7D17-E84B-A9D7-30C8569943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100" y="2974974"/>
            <a:ext cx="7543800" cy="35179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3F71AB7A-D7CA-8744-92C1-E2E2EEF6DA33}"/>
              </a:ext>
            </a:extLst>
          </p:cNvPr>
          <p:cNvSpPr txBox="1">
            <a:spLocks/>
          </p:cNvSpPr>
          <p:nvPr/>
        </p:nvSpPr>
        <p:spPr>
          <a:xfrm>
            <a:off x="265471" y="211932"/>
            <a:ext cx="842132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 dirty="0">
                <a:solidFill>
                  <a:schemeClr val="accent6">
                    <a:lumMod val="50000"/>
                  </a:schemeClr>
                </a:solidFill>
              </a:rPr>
              <a:t>What causes this? </a:t>
            </a:r>
            <a:br>
              <a:rPr lang="en-US" sz="3600" b="1" dirty="0">
                <a:solidFill>
                  <a:schemeClr val="accent6">
                    <a:lumMod val="50000"/>
                  </a:schemeClr>
                </a:solidFill>
              </a:rPr>
            </a:br>
            <a:r>
              <a:rPr lang="en-US" sz="3600" b="1" dirty="0">
                <a:solidFill>
                  <a:schemeClr val="accent6">
                    <a:lumMod val="50000"/>
                  </a:schemeClr>
                </a:solidFill>
              </a:rPr>
              <a:t>Confounding variables</a:t>
            </a:r>
          </a:p>
        </p:txBody>
      </p:sp>
    </p:spTree>
    <p:extLst>
      <p:ext uri="{BB962C8B-B14F-4D97-AF65-F5344CB8AC3E}">
        <p14:creationId xmlns:p14="http://schemas.microsoft.com/office/powerpoint/2010/main" val="38858443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39F9BF-BD3F-C54E-AE5D-387585F33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b="1" dirty="0">
                <a:solidFill>
                  <a:schemeClr val="accent6">
                    <a:lumMod val="50000"/>
                  </a:schemeClr>
                </a:solidFill>
              </a:rPr>
              <a:t>What causes this? </a:t>
            </a:r>
            <a:br>
              <a:rPr lang="en-US" sz="3600" b="1" dirty="0">
                <a:solidFill>
                  <a:schemeClr val="accent6">
                    <a:lumMod val="50000"/>
                  </a:schemeClr>
                </a:solidFill>
              </a:rPr>
            </a:br>
            <a:r>
              <a:rPr lang="en-US" sz="3600" b="1" dirty="0">
                <a:solidFill>
                  <a:schemeClr val="accent6">
                    <a:lumMod val="50000"/>
                  </a:schemeClr>
                </a:solidFill>
              </a:rPr>
              <a:t>Confounding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FE0D9B-3031-4042-82C9-E85FF58E45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4"/>
            <a:ext cx="8045450" cy="4778375"/>
          </a:xfrm>
        </p:spPr>
        <p:txBody>
          <a:bodyPr>
            <a:normAutofit lnSpcReduction="10000"/>
          </a:bodyPr>
          <a:lstStyle/>
          <a:p>
            <a:pPr marL="355600" marR="508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354965" algn="l"/>
                <a:tab pos="355600" algn="l"/>
              </a:tabLst>
              <a:defRPr/>
            </a:pPr>
            <a:r>
              <a:rPr lang="en-US" sz="2400" spc="-5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Sometimes, its impossible for bioinformaticians to </a:t>
            </a:r>
            <a:r>
              <a:rPr kumimoji="0" lang="en-US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partition biological</a:t>
            </a:r>
            <a:r>
              <a:rPr kumimoji="0" lang="en-US" sz="240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2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variation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from technical </a:t>
            </a:r>
            <a:r>
              <a:rPr kumimoji="0" lang="en-US" sz="2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variation, </a:t>
            </a:r>
            <a:r>
              <a:rPr kumimoji="0" lang="en-US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when these two sources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of </a:t>
            </a:r>
            <a:r>
              <a:rPr kumimoji="0" lang="en-US" sz="2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variation </a:t>
            </a:r>
            <a:r>
              <a:rPr kumimoji="0" lang="en-US" sz="2400" b="0" i="0" u="none" strike="noStrike" kern="1200" cap="none" spc="-70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are</a:t>
            </a:r>
            <a:r>
              <a:rPr kumimoji="0" lang="en-US" sz="2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confounded.</a:t>
            </a:r>
          </a:p>
          <a:p>
            <a:pPr marL="12700" marR="508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>
                <a:tab pos="354965" algn="l"/>
                <a:tab pos="355600" algn="l"/>
              </a:tabLst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355600" marR="487680" lvl="0" indent="-342900" algn="l" defTabSz="457200" rtl="0" eaLnBrk="1" fontAlgn="auto" latinLnBrk="0" hangingPunct="1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354965" algn="l"/>
                <a:tab pos="355600" algn="l"/>
              </a:tabLst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No </a:t>
            </a:r>
            <a:r>
              <a:rPr kumimoji="0" lang="en-US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amount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of </a:t>
            </a:r>
            <a:r>
              <a:rPr kumimoji="0" lang="en-US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statistical sophistication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can separate </a:t>
            </a:r>
            <a:r>
              <a:rPr kumimoji="0" lang="en-US" sz="2400" b="0" i="0" u="none" strike="noStrike" kern="1200" cap="none" spc="-70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confounded </a:t>
            </a:r>
            <a:r>
              <a:rPr kumimoji="0" lang="en-US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factors</a:t>
            </a:r>
            <a:r>
              <a:rPr kumimoji="0" lang="en-US" sz="2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after</a:t>
            </a:r>
            <a:r>
              <a:rPr kumimoji="0" lang="en-US" sz="2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2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data</a:t>
            </a:r>
            <a:r>
              <a:rPr kumimoji="0" lang="en-US" sz="2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have been</a:t>
            </a:r>
            <a:r>
              <a:rPr kumimoji="0" lang="en-US" sz="2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collected. </a:t>
            </a:r>
          </a:p>
          <a:p>
            <a:pPr marL="355600" marR="487680" lvl="0" indent="-342900" algn="l" defTabSz="457200" rtl="0" eaLnBrk="1" fontAlgn="auto" latinLnBrk="0" hangingPunct="1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354965" algn="l"/>
                <a:tab pos="355600" algn="l"/>
              </a:tabLst>
              <a:defRPr/>
            </a:pPr>
            <a:endParaRPr kumimoji="0" lang="en-US" sz="24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355600" marR="487680" lvl="0" indent="-342900" algn="l" defTabSz="457200" rtl="0" eaLnBrk="1" fontAlgn="auto" latinLnBrk="0" hangingPunct="1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354965" algn="l"/>
                <a:tab pos="355600" algn="l"/>
              </a:tabLst>
              <a:defRPr/>
            </a:pPr>
            <a:r>
              <a:rPr lang="en-US" sz="2400" i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…s</a:t>
            </a:r>
            <a:r>
              <a:rPr kumimoji="0" lang="en-US" sz="24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ometimes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, these confounding variables are not in your control! </a:t>
            </a:r>
          </a:p>
          <a:p>
            <a:pPr marL="355600" marR="487680" lvl="0" indent="-342900" algn="l" defTabSz="457200" rtl="0" eaLnBrk="1" fontAlgn="auto" latinLnBrk="0" hangingPunct="1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354965" algn="l"/>
                <a:tab pos="355600" algn="l"/>
              </a:tabLst>
              <a:defRPr/>
            </a:pPr>
            <a:endParaRPr lang="en-US" sz="24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55600" marR="487680" lvl="0" indent="-342900" algn="l" defTabSz="457200" rtl="0" eaLnBrk="1" fontAlgn="auto" latinLnBrk="0" hangingPunct="1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354965" algn="l"/>
                <a:tab pos="355600" algn="l"/>
              </a:tabLst>
              <a:defRPr/>
            </a:pPr>
            <a:r>
              <a:rPr lang="en-US" sz="2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well-planned experiment with an additional sample, does end up saving you time and money down the road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66411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0CDD9B-9B13-E946-AAF0-520EA36489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550" y="517526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>
                <a:solidFill>
                  <a:schemeClr val="accent6">
                    <a:lumMod val="50000"/>
                  </a:schemeClr>
                </a:solidFill>
              </a:rPr>
              <a:t>Examples common in RNA-Seq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9E52B0-1B5A-2A40-BE9F-6AC0AFC015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43089"/>
            <a:ext cx="7886700" cy="4333873"/>
          </a:xfrm>
        </p:spPr>
        <p:txBody>
          <a:bodyPr/>
          <a:lstStyle/>
          <a:p>
            <a:r>
              <a:rPr lang="en-US" dirty="0"/>
              <a:t>New technician is processing your samples and/or running the sequencer </a:t>
            </a:r>
          </a:p>
          <a:p>
            <a:r>
              <a:rPr lang="en-US" dirty="0"/>
              <a:t>Extracting RNA with different kits </a:t>
            </a:r>
          </a:p>
          <a:p>
            <a:r>
              <a:rPr lang="en-US" dirty="0"/>
              <a:t>Inappropriate multiplexing strategy </a:t>
            </a:r>
          </a:p>
          <a:p>
            <a:r>
              <a:rPr lang="en-US" dirty="0"/>
              <a:t>Sequencing on multiple different types of platforms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90911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754626" y="4491608"/>
            <a:ext cx="3208655" cy="1993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50"/>
              </a:lnSpc>
            </a:pPr>
            <a:r>
              <a:rPr sz="1400" spc="-10" dirty="0">
                <a:solidFill>
                  <a:srgbClr val="00FFFF"/>
                </a:solidFill>
                <a:latin typeface="Arial"/>
                <a:cs typeface="Arial"/>
                <a:hlinkClick r:id="rId2"/>
              </a:rPr>
              <a:t>https://doi.org/10.1073/pnas.1413624111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753609" y="4670297"/>
            <a:ext cx="3206750" cy="13970"/>
          </a:xfrm>
          <a:custGeom>
            <a:avLst/>
            <a:gdLst/>
            <a:ahLst/>
            <a:cxnLst/>
            <a:rect l="l" t="t" r="r" b="b"/>
            <a:pathLst>
              <a:path w="3206750" h="13970">
                <a:moveTo>
                  <a:pt x="3206495" y="0"/>
                </a:moveTo>
                <a:lnTo>
                  <a:pt x="0" y="0"/>
                </a:lnTo>
                <a:lnTo>
                  <a:pt x="0" y="13715"/>
                </a:lnTo>
                <a:lnTo>
                  <a:pt x="3206495" y="13715"/>
                </a:lnTo>
                <a:lnTo>
                  <a:pt x="3206495" y="0"/>
                </a:lnTo>
                <a:close/>
              </a:path>
            </a:pathLst>
          </a:custGeom>
          <a:solidFill>
            <a:srgbClr val="00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object 5"/>
          <p:cNvPicPr/>
          <p:nvPr/>
        </p:nvPicPr>
        <p:blipFill rotWithShape="1">
          <a:blip r:embed="rId3" cstate="print"/>
          <a:srcRect r="3135"/>
          <a:stretch/>
        </p:blipFill>
        <p:spPr>
          <a:xfrm>
            <a:off x="419101" y="1493526"/>
            <a:ext cx="7937500" cy="4009645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98450" y="346791"/>
            <a:ext cx="8547100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en-US" sz="2400" b="1" spc="-5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NCODE</a:t>
            </a:r>
            <a:r>
              <a:rPr sz="2400" b="1" spc="-5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reported that </a:t>
            </a:r>
            <a:r>
              <a:rPr sz="24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gene </a:t>
            </a:r>
            <a:r>
              <a:rPr sz="2400" b="1" spc="-5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expression was </a:t>
            </a:r>
            <a:r>
              <a:rPr sz="24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likely </a:t>
            </a:r>
            <a:r>
              <a:rPr sz="2400" b="1" spc="5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b="1" spc="-5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follow </a:t>
            </a:r>
            <a:r>
              <a:rPr sz="24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species-specific </a:t>
            </a:r>
            <a:r>
              <a:rPr sz="2400" b="1" spc="-5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rather tissue-specific </a:t>
            </a:r>
            <a:r>
              <a:rPr sz="2400" b="1" spc="-705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b="1" spc="-5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pattern</a:t>
            </a:r>
            <a:endParaRPr sz="2400" b="1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806820" y="6322076"/>
            <a:ext cx="323469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u="heavy" spc="-10" dirty="0">
                <a:solidFill>
                  <a:srgbClr val="00FFFF"/>
                </a:solidFill>
                <a:uFill>
                  <a:solidFill>
                    <a:srgbClr val="00FFFF"/>
                  </a:solidFill>
                </a:uFill>
                <a:latin typeface="Arial"/>
                <a:cs typeface="Arial"/>
                <a:hlinkClick r:id="rId2"/>
              </a:rPr>
              <a:t>https://doi.org/10.1073/pnas.1413624111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9B3DE01-651E-2241-B82B-2D79844AA573}"/>
              </a:ext>
            </a:extLst>
          </p:cNvPr>
          <p:cNvSpPr/>
          <p:nvPr/>
        </p:nvSpPr>
        <p:spPr>
          <a:xfrm>
            <a:off x="5735782" y="1795549"/>
            <a:ext cx="274320" cy="3175462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8533387-F8FA-B44C-9FF0-DAAE779E1D55}"/>
              </a:ext>
            </a:extLst>
          </p:cNvPr>
          <p:cNvSpPr/>
          <p:nvPr/>
        </p:nvSpPr>
        <p:spPr>
          <a:xfrm>
            <a:off x="6082664" y="1917184"/>
            <a:ext cx="274320" cy="3053827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6714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754626" y="4491608"/>
            <a:ext cx="3208655" cy="1993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50"/>
              </a:lnSpc>
            </a:pPr>
            <a:r>
              <a:rPr sz="1400" spc="-10" dirty="0">
                <a:solidFill>
                  <a:srgbClr val="00FFFF"/>
                </a:solidFill>
                <a:latin typeface="Arial"/>
                <a:cs typeface="Arial"/>
                <a:hlinkClick r:id="rId2"/>
              </a:rPr>
              <a:t>https://doi.org/10.1073/pnas.1413624111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753609" y="4670297"/>
            <a:ext cx="3206750" cy="13970"/>
          </a:xfrm>
          <a:custGeom>
            <a:avLst/>
            <a:gdLst/>
            <a:ahLst/>
            <a:cxnLst/>
            <a:rect l="l" t="t" r="r" b="b"/>
            <a:pathLst>
              <a:path w="3206750" h="13970">
                <a:moveTo>
                  <a:pt x="3206495" y="0"/>
                </a:moveTo>
                <a:lnTo>
                  <a:pt x="0" y="0"/>
                </a:lnTo>
                <a:lnTo>
                  <a:pt x="0" y="13715"/>
                </a:lnTo>
                <a:lnTo>
                  <a:pt x="3206495" y="13715"/>
                </a:lnTo>
                <a:lnTo>
                  <a:pt x="3206495" y="0"/>
                </a:lnTo>
                <a:close/>
              </a:path>
            </a:pathLst>
          </a:custGeom>
          <a:solidFill>
            <a:srgbClr val="00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419101" y="1428376"/>
            <a:ext cx="7937500" cy="4074795"/>
            <a:chOff x="883919" y="1568314"/>
            <a:chExt cx="7409181" cy="3805308"/>
          </a:xfrm>
        </p:grpSpPr>
        <p:pic>
          <p:nvPicPr>
            <p:cNvPr id="5" name="object 5"/>
            <p:cNvPicPr/>
            <p:nvPr/>
          </p:nvPicPr>
          <p:blipFill rotWithShape="1">
            <a:blip r:embed="rId3" cstate="print"/>
            <a:srcRect r="3135"/>
            <a:stretch/>
          </p:blipFill>
          <p:spPr>
            <a:xfrm>
              <a:off x="883919" y="1629155"/>
              <a:ext cx="7409181" cy="3744467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 rot="1663615">
              <a:off x="1955962" y="1568314"/>
              <a:ext cx="1390799" cy="2336788"/>
            </a:xfrm>
            <a:custGeom>
              <a:avLst/>
              <a:gdLst/>
              <a:ahLst/>
              <a:cxnLst/>
              <a:rect l="l" t="t" r="r" b="b"/>
              <a:pathLst>
                <a:path w="1902460" h="2575560">
                  <a:moveTo>
                    <a:pt x="250680" y="922544"/>
                  </a:moveTo>
                  <a:lnTo>
                    <a:pt x="279227" y="869336"/>
                  </a:lnTo>
                  <a:lnTo>
                    <a:pt x="308747" y="817376"/>
                  </a:lnTo>
                  <a:lnTo>
                    <a:pt x="339191" y="766696"/>
                  </a:lnTo>
                  <a:lnTo>
                    <a:pt x="370506" y="717330"/>
                  </a:lnTo>
                  <a:lnTo>
                    <a:pt x="402644" y="669309"/>
                  </a:lnTo>
                  <a:lnTo>
                    <a:pt x="435553" y="622667"/>
                  </a:lnTo>
                  <a:lnTo>
                    <a:pt x="469183" y="577435"/>
                  </a:lnTo>
                  <a:lnTo>
                    <a:pt x="503484" y="533647"/>
                  </a:lnTo>
                  <a:lnTo>
                    <a:pt x="538406" y="491336"/>
                  </a:lnTo>
                  <a:lnTo>
                    <a:pt x="573897" y="450533"/>
                  </a:lnTo>
                  <a:lnTo>
                    <a:pt x="609907" y="411272"/>
                  </a:lnTo>
                  <a:lnTo>
                    <a:pt x="646387" y="373585"/>
                  </a:lnTo>
                  <a:lnTo>
                    <a:pt x="683284" y="337505"/>
                  </a:lnTo>
                  <a:lnTo>
                    <a:pt x="720550" y="303064"/>
                  </a:lnTo>
                  <a:lnTo>
                    <a:pt x="758134" y="270295"/>
                  </a:lnTo>
                  <a:lnTo>
                    <a:pt x="795985" y="239231"/>
                  </a:lnTo>
                  <a:lnTo>
                    <a:pt x="834052" y="209904"/>
                  </a:lnTo>
                  <a:lnTo>
                    <a:pt x="872286" y="182346"/>
                  </a:lnTo>
                  <a:lnTo>
                    <a:pt x="910635" y="156592"/>
                  </a:lnTo>
                  <a:lnTo>
                    <a:pt x="949051" y="132672"/>
                  </a:lnTo>
                  <a:lnTo>
                    <a:pt x="987481" y="110620"/>
                  </a:lnTo>
                  <a:lnTo>
                    <a:pt x="1025875" y="90468"/>
                  </a:lnTo>
                  <a:lnTo>
                    <a:pt x="1064184" y="72249"/>
                  </a:lnTo>
                  <a:lnTo>
                    <a:pt x="1102356" y="55996"/>
                  </a:lnTo>
                  <a:lnTo>
                    <a:pt x="1140342" y="41741"/>
                  </a:lnTo>
                  <a:lnTo>
                    <a:pt x="1178091" y="29517"/>
                  </a:lnTo>
                  <a:lnTo>
                    <a:pt x="1215552" y="19356"/>
                  </a:lnTo>
                  <a:lnTo>
                    <a:pt x="1289409" y="5355"/>
                  </a:lnTo>
                  <a:lnTo>
                    <a:pt x="1361510" y="0"/>
                  </a:lnTo>
                  <a:lnTo>
                    <a:pt x="1396776" y="645"/>
                  </a:lnTo>
                  <a:lnTo>
                    <a:pt x="1465487" y="8746"/>
                  </a:lnTo>
                  <a:lnTo>
                    <a:pt x="1531434" y="26145"/>
                  </a:lnTo>
                  <a:lnTo>
                    <a:pt x="1594213" y="53102"/>
                  </a:lnTo>
                  <a:lnTo>
                    <a:pt x="1652287" y="89140"/>
                  </a:lnTo>
                  <a:lnTo>
                    <a:pt x="1704337" y="133247"/>
                  </a:lnTo>
                  <a:lnTo>
                    <a:pt x="1750345" y="184943"/>
                  </a:lnTo>
                  <a:lnTo>
                    <a:pt x="1790297" y="243748"/>
                  </a:lnTo>
                  <a:lnTo>
                    <a:pt x="1824173" y="309181"/>
                  </a:lnTo>
                  <a:lnTo>
                    <a:pt x="1851959" y="380764"/>
                  </a:lnTo>
                  <a:lnTo>
                    <a:pt x="1863562" y="418711"/>
                  </a:lnTo>
                  <a:lnTo>
                    <a:pt x="1873636" y="458016"/>
                  </a:lnTo>
                  <a:lnTo>
                    <a:pt x="1882179" y="498618"/>
                  </a:lnTo>
                  <a:lnTo>
                    <a:pt x="1889189" y="540457"/>
                  </a:lnTo>
                  <a:lnTo>
                    <a:pt x="1894663" y="583474"/>
                  </a:lnTo>
                  <a:lnTo>
                    <a:pt x="1898600" y="627608"/>
                  </a:lnTo>
                  <a:lnTo>
                    <a:pt x="1900997" y="672799"/>
                  </a:lnTo>
                  <a:lnTo>
                    <a:pt x="1901853" y="718988"/>
                  </a:lnTo>
                  <a:lnTo>
                    <a:pt x="1901165" y="766114"/>
                  </a:lnTo>
                  <a:lnTo>
                    <a:pt x="1898931" y="814117"/>
                  </a:lnTo>
                  <a:lnTo>
                    <a:pt x="1895149" y="862938"/>
                  </a:lnTo>
                  <a:lnTo>
                    <a:pt x="1889817" y="912516"/>
                  </a:lnTo>
                  <a:lnTo>
                    <a:pt x="1882932" y="962791"/>
                  </a:lnTo>
                  <a:lnTo>
                    <a:pt x="1874494" y="1013704"/>
                  </a:lnTo>
                  <a:lnTo>
                    <a:pt x="1864499" y="1065195"/>
                  </a:lnTo>
                  <a:lnTo>
                    <a:pt x="1852946" y="1117202"/>
                  </a:lnTo>
                  <a:lnTo>
                    <a:pt x="1839832" y="1169668"/>
                  </a:lnTo>
                  <a:lnTo>
                    <a:pt x="1825155" y="1222530"/>
                  </a:lnTo>
                  <a:lnTo>
                    <a:pt x="1808914" y="1275730"/>
                  </a:lnTo>
                  <a:lnTo>
                    <a:pt x="1791106" y="1329208"/>
                  </a:lnTo>
                  <a:lnTo>
                    <a:pt x="1771729" y="1382903"/>
                  </a:lnTo>
                  <a:lnTo>
                    <a:pt x="1750781" y="1436755"/>
                  </a:lnTo>
                  <a:lnTo>
                    <a:pt x="1728259" y="1490705"/>
                  </a:lnTo>
                  <a:lnTo>
                    <a:pt x="1704163" y="1544693"/>
                  </a:lnTo>
                  <a:lnTo>
                    <a:pt x="1678489" y="1598658"/>
                  </a:lnTo>
                  <a:lnTo>
                    <a:pt x="1651236" y="1652540"/>
                  </a:lnTo>
                  <a:lnTo>
                    <a:pt x="1622679" y="1705749"/>
                  </a:lnTo>
                  <a:lnTo>
                    <a:pt x="1593149" y="1757709"/>
                  </a:lnTo>
                  <a:lnTo>
                    <a:pt x="1562698" y="1808389"/>
                  </a:lnTo>
                  <a:lnTo>
                    <a:pt x="1531374" y="1857755"/>
                  </a:lnTo>
                  <a:lnTo>
                    <a:pt x="1499228" y="1905776"/>
                  </a:lnTo>
                  <a:lnTo>
                    <a:pt x="1466312" y="1952418"/>
                  </a:lnTo>
                  <a:lnTo>
                    <a:pt x="1432674" y="1997650"/>
                  </a:lnTo>
                  <a:lnTo>
                    <a:pt x="1398367" y="2041438"/>
                  </a:lnTo>
                  <a:lnTo>
                    <a:pt x="1363440" y="2083749"/>
                  </a:lnTo>
                  <a:lnTo>
                    <a:pt x="1327943" y="2124552"/>
                  </a:lnTo>
                  <a:lnTo>
                    <a:pt x="1291927" y="2163813"/>
                  </a:lnTo>
                  <a:lnTo>
                    <a:pt x="1255443" y="2201500"/>
                  </a:lnTo>
                  <a:lnTo>
                    <a:pt x="1218541" y="2237580"/>
                  </a:lnTo>
                  <a:lnTo>
                    <a:pt x="1181271" y="2272021"/>
                  </a:lnTo>
                  <a:lnTo>
                    <a:pt x="1143683" y="2304790"/>
                  </a:lnTo>
                  <a:lnTo>
                    <a:pt x="1105829" y="2335854"/>
                  </a:lnTo>
                  <a:lnTo>
                    <a:pt x="1067758" y="2365181"/>
                  </a:lnTo>
                  <a:lnTo>
                    <a:pt x="1029522" y="2392739"/>
                  </a:lnTo>
                  <a:lnTo>
                    <a:pt x="991169" y="2418493"/>
                  </a:lnTo>
                  <a:lnTo>
                    <a:pt x="952752" y="2442413"/>
                  </a:lnTo>
                  <a:lnTo>
                    <a:pt x="914320" y="2464465"/>
                  </a:lnTo>
                  <a:lnTo>
                    <a:pt x="875923" y="2484617"/>
                  </a:lnTo>
                  <a:lnTo>
                    <a:pt x="837613" y="2502836"/>
                  </a:lnTo>
                  <a:lnTo>
                    <a:pt x="799439" y="2519089"/>
                  </a:lnTo>
                  <a:lnTo>
                    <a:pt x="761452" y="2533344"/>
                  </a:lnTo>
                  <a:lnTo>
                    <a:pt x="723702" y="2545568"/>
                  </a:lnTo>
                  <a:lnTo>
                    <a:pt x="686240" y="2555729"/>
                  </a:lnTo>
                  <a:lnTo>
                    <a:pt x="612382" y="2569730"/>
                  </a:lnTo>
                  <a:lnTo>
                    <a:pt x="540280" y="2575085"/>
                  </a:lnTo>
                  <a:lnTo>
                    <a:pt x="505013" y="2574440"/>
                  </a:lnTo>
                  <a:lnTo>
                    <a:pt x="436302" y="2566339"/>
                  </a:lnTo>
                  <a:lnTo>
                    <a:pt x="370355" y="2548940"/>
                  </a:lnTo>
                  <a:lnTo>
                    <a:pt x="307576" y="2521982"/>
                  </a:lnTo>
                  <a:lnTo>
                    <a:pt x="249520" y="2485962"/>
                  </a:lnTo>
                  <a:lnTo>
                    <a:pt x="197485" y="2441870"/>
                  </a:lnTo>
                  <a:lnTo>
                    <a:pt x="151487" y="2390185"/>
                  </a:lnTo>
                  <a:lnTo>
                    <a:pt x="111544" y="2331387"/>
                  </a:lnTo>
                  <a:lnTo>
                    <a:pt x="77672" y="2265958"/>
                  </a:lnTo>
                  <a:lnTo>
                    <a:pt x="49891" y="2194377"/>
                  </a:lnTo>
                  <a:lnTo>
                    <a:pt x="38288" y="2156430"/>
                  </a:lnTo>
                  <a:lnTo>
                    <a:pt x="28215" y="2117125"/>
                  </a:lnTo>
                  <a:lnTo>
                    <a:pt x="19673" y="2076522"/>
                  </a:lnTo>
                  <a:lnTo>
                    <a:pt x="12663" y="2034682"/>
                  </a:lnTo>
                  <a:lnTo>
                    <a:pt x="7189" y="1991663"/>
                  </a:lnTo>
                  <a:lnTo>
                    <a:pt x="3252" y="1947527"/>
                  </a:lnTo>
                  <a:lnTo>
                    <a:pt x="855" y="1902334"/>
                  </a:lnTo>
                  <a:lnTo>
                    <a:pt x="0" y="1856142"/>
                  </a:lnTo>
                  <a:lnTo>
                    <a:pt x="688" y="1809013"/>
                  </a:lnTo>
                  <a:lnTo>
                    <a:pt x="2922" y="1761007"/>
                  </a:lnTo>
                  <a:lnTo>
                    <a:pt x="6704" y="1712183"/>
                  </a:lnTo>
                  <a:lnTo>
                    <a:pt x="12037" y="1662602"/>
                  </a:lnTo>
                  <a:lnTo>
                    <a:pt x="18922" y="1612323"/>
                  </a:lnTo>
                  <a:lnTo>
                    <a:pt x="27362" y="1561407"/>
                  </a:lnTo>
                  <a:lnTo>
                    <a:pt x="37358" y="1509913"/>
                  </a:lnTo>
                  <a:lnTo>
                    <a:pt x="48914" y="1457902"/>
                  </a:lnTo>
                  <a:lnTo>
                    <a:pt x="62030" y="1405434"/>
                  </a:lnTo>
                  <a:lnTo>
                    <a:pt x="76710" y="1352568"/>
                  </a:lnTo>
                  <a:lnTo>
                    <a:pt x="92955" y="1299365"/>
                  </a:lnTo>
                  <a:lnTo>
                    <a:pt x="110767" y="1245885"/>
                  </a:lnTo>
                  <a:lnTo>
                    <a:pt x="130149" y="1192188"/>
                  </a:lnTo>
                  <a:lnTo>
                    <a:pt x="151103" y="1138333"/>
                  </a:lnTo>
                  <a:lnTo>
                    <a:pt x="173631" y="1084382"/>
                  </a:lnTo>
                  <a:lnTo>
                    <a:pt x="197735" y="1030393"/>
                  </a:lnTo>
                  <a:lnTo>
                    <a:pt x="223417" y="976427"/>
                  </a:lnTo>
                  <a:lnTo>
                    <a:pt x="250680" y="922544"/>
                  </a:lnTo>
                  <a:close/>
                </a:path>
              </a:pathLst>
            </a:custGeom>
            <a:ln w="38100">
              <a:solidFill>
                <a:srgbClr val="7030A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98450" y="346791"/>
            <a:ext cx="8547100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en-US" sz="2400" b="1" spc="-5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NCODE</a:t>
            </a:r>
            <a:r>
              <a:rPr sz="2400" b="1" spc="-5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reported that </a:t>
            </a:r>
            <a:r>
              <a:rPr sz="24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gene </a:t>
            </a:r>
            <a:r>
              <a:rPr sz="2400" b="1" spc="-5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expression was </a:t>
            </a:r>
            <a:r>
              <a:rPr sz="24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likely </a:t>
            </a:r>
            <a:r>
              <a:rPr sz="2400" b="1" spc="5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b="1" spc="-5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follow </a:t>
            </a:r>
            <a:r>
              <a:rPr sz="24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species-specific </a:t>
            </a:r>
            <a:r>
              <a:rPr sz="2400" b="1" spc="-5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rather tissue-specific </a:t>
            </a:r>
            <a:r>
              <a:rPr sz="2400" b="1" spc="-705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b="1" spc="-5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pattern</a:t>
            </a:r>
            <a:endParaRPr sz="2400" b="1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806820" y="6322076"/>
            <a:ext cx="323469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u="heavy" spc="-10" dirty="0">
                <a:solidFill>
                  <a:srgbClr val="00FFFF"/>
                </a:solidFill>
                <a:uFill>
                  <a:solidFill>
                    <a:srgbClr val="00FFFF"/>
                  </a:solidFill>
                </a:uFill>
                <a:latin typeface="Arial"/>
                <a:cs typeface="Arial"/>
                <a:hlinkClick r:id="rId2"/>
              </a:rPr>
              <a:t>https://doi.org/10.1073/pnas.1413624111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9" name="object 6">
            <a:extLst>
              <a:ext uri="{FF2B5EF4-FFF2-40B4-BE49-F238E27FC236}">
                <a16:creationId xmlns:a16="http://schemas.microsoft.com/office/drawing/2014/main" id="{2F2EFF91-2E02-AE45-B34E-079875F16980}"/>
              </a:ext>
            </a:extLst>
          </p:cNvPr>
          <p:cNvSpPr/>
          <p:nvPr/>
        </p:nvSpPr>
        <p:spPr>
          <a:xfrm rot="21235905">
            <a:off x="2663981" y="1777242"/>
            <a:ext cx="1858223" cy="2757958"/>
          </a:xfrm>
          <a:custGeom>
            <a:avLst/>
            <a:gdLst/>
            <a:ahLst/>
            <a:cxnLst/>
            <a:rect l="l" t="t" r="r" b="b"/>
            <a:pathLst>
              <a:path w="1902460" h="2575560">
                <a:moveTo>
                  <a:pt x="250680" y="922544"/>
                </a:moveTo>
                <a:lnTo>
                  <a:pt x="279227" y="869336"/>
                </a:lnTo>
                <a:lnTo>
                  <a:pt x="308747" y="817376"/>
                </a:lnTo>
                <a:lnTo>
                  <a:pt x="339191" y="766696"/>
                </a:lnTo>
                <a:lnTo>
                  <a:pt x="370506" y="717330"/>
                </a:lnTo>
                <a:lnTo>
                  <a:pt x="402644" y="669309"/>
                </a:lnTo>
                <a:lnTo>
                  <a:pt x="435553" y="622667"/>
                </a:lnTo>
                <a:lnTo>
                  <a:pt x="469183" y="577435"/>
                </a:lnTo>
                <a:lnTo>
                  <a:pt x="503484" y="533647"/>
                </a:lnTo>
                <a:lnTo>
                  <a:pt x="538406" y="491336"/>
                </a:lnTo>
                <a:lnTo>
                  <a:pt x="573897" y="450533"/>
                </a:lnTo>
                <a:lnTo>
                  <a:pt x="609907" y="411272"/>
                </a:lnTo>
                <a:lnTo>
                  <a:pt x="646387" y="373585"/>
                </a:lnTo>
                <a:lnTo>
                  <a:pt x="683284" y="337505"/>
                </a:lnTo>
                <a:lnTo>
                  <a:pt x="720550" y="303064"/>
                </a:lnTo>
                <a:lnTo>
                  <a:pt x="758134" y="270295"/>
                </a:lnTo>
                <a:lnTo>
                  <a:pt x="795985" y="239231"/>
                </a:lnTo>
                <a:lnTo>
                  <a:pt x="834052" y="209904"/>
                </a:lnTo>
                <a:lnTo>
                  <a:pt x="872286" y="182346"/>
                </a:lnTo>
                <a:lnTo>
                  <a:pt x="910635" y="156592"/>
                </a:lnTo>
                <a:lnTo>
                  <a:pt x="949051" y="132672"/>
                </a:lnTo>
                <a:lnTo>
                  <a:pt x="987481" y="110620"/>
                </a:lnTo>
                <a:lnTo>
                  <a:pt x="1025875" y="90468"/>
                </a:lnTo>
                <a:lnTo>
                  <a:pt x="1064184" y="72249"/>
                </a:lnTo>
                <a:lnTo>
                  <a:pt x="1102356" y="55996"/>
                </a:lnTo>
                <a:lnTo>
                  <a:pt x="1140342" y="41741"/>
                </a:lnTo>
                <a:lnTo>
                  <a:pt x="1178091" y="29517"/>
                </a:lnTo>
                <a:lnTo>
                  <a:pt x="1215552" y="19356"/>
                </a:lnTo>
                <a:lnTo>
                  <a:pt x="1289409" y="5355"/>
                </a:lnTo>
                <a:lnTo>
                  <a:pt x="1361510" y="0"/>
                </a:lnTo>
                <a:lnTo>
                  <a:pt x="1396776" y="645"/>
                </a:lnTo>
                <a:lnTo>
                  <a:pt x="1465487" y="8746"/>
                </a:lnTo>
                <a:lnTo>
                  <a:pt x="1531434" y="26145"/>
                </a:lnTo>
                <a:lnTo>
                  <a:pt x="1594213" y="53102"/>
                </a:lnTo>
                <a:lnTo>
                  <a:pt x="1652287" y="89140"/>
                </a:lnTo>
                <a:lnTo>
                  <a:pt x="1704337" y="133247"/>
                </a:lnTo>
                <a:lnTo>
                  <a:pt x="1750345" y="184943"/>
                </a:lnTo>
                <a:lnTo>
                  <a:pt x="1790297" y="243748"/>
                </a:lnTo>
                <a:lnTo>
                  <a:pt x="1824173" y="309181"/>
                </a:lnTo>
                <a:lnTo>
                  <a:pt x="1851959" y="380764"/>
                </a:lnTo>
                <a:lnTo>
                  <a:pt x="1863562" y="418711"/>
                </a:lnTo>
                <a:lnTo>
                  <a:pt x="1873636" y="458016"/>
                </a:lnTo>
                <a:lnTo>
                  <a:pt x="1882179" y="498618"/>
                </a:lnTo>
                <a:lnTo>
                  <a:pt x="1889189" y="540457"/>
                </a:lnTo>
                <a:lnTo>
                  <a:pt x="1894663" y="583474"/>
                </a:lnTo>
                <a:lnTo>
                  <a:pt x="1898600" y="627608"/>
                </a:lnTo>
                <a:lnTo>
                  <a:pt x="1900997" y="672799"/>
                </a:lnTo>
                <a:lnTo>
                  <a:pt x="1901853" y="718988"/>
                </a:lnTo>
                <a:lnTo>
                  <a:pt x="1901165" y="766114"/>
                </a:lnTo>
                <a:lnTo>
                  <a:pt x="1898931" y="814117"/>
                </a:lnTo>
                <a:lnTo>
                  <a:pt x="1895149" y="862938"/>
                </a:lnTo>
                <a:lnTo>
                  <a:pt x="1889817" y="912516"/>
                </a:lnTo>
                <a:lnTo>
                  <a:pt x="1882932" y="962791"/>
                </a:lnTo>
                <a:lnTo>
                  <a:pt x="1874494" y="1013704"/>
                </a:lnTo>
                <a:lnTo>
                  <a:pt x="1864499" y="1065195"/>
                </a:lnTo>
                <a:lnTo>
                  <a:pt x="1852946" y="1117202"/>
                </a:lnTo>
                <a:lnTo>
                  <a:pt x="1839832" y="1169668"/>
                </a:lnTo>
                <a:lnTo>
                  <a:pt x="1825155" y="1222530"/>
                </a:lnTo>
                <a:lnTo>
                  <a:pt x="1808914" y="1275730"/>
                </a:lnTo>
                <a:lnTo>
                  <a:pt x="1791106" y="1329208"/>
                </a:lnTo>
                <a:lnTo>
                  <a:pt x="1771729" y="1382903"/>
                </a:lnTo>
                <a:lnTo>
                  <a:pt x="1750781" y="1436755"/>
                </a:lnTo>
                <a:lnTo>
                  <a:pt x="1728259" y="1490705"/>
                </a:lnTo>
                <a:lnTo>
                  <a:pt x="1704163" y="1544693"/>
                </a:lnTo>
                <a:lnTo>
                  <a:pt x="1678489" y="1598658"/>
                </a:lnTo>
                <a:lnTo>
                  <a:pt x="1651236" y="1652540"/>
                </a:lnTo>
                <a:lnTo>
                  <a:pt x="1622679" y="1705749"/>
                </a:lnTo>
                <a:lnTo>
                  <a:pt x="1593149" y="1757709"/>
                </a:lnTo>
                <a:lnTo>
                  <a:pt x="1562698" y="1808389"/>
                </a:lnTo>
                <a:lnTo>
                  <a:pt x="1531374" y="1857755"/>
                </a:lnTo>
                <a:lnTo>
                  <a:pt x="1499228" y="1905776"/>
                </a:lnTo>
                <a:lnTo>
                  <a:pt x="1466312" y="1952418"/>
                </a:lnTo>
                <a:lnTo>
                  <a:pt x="1432674" y="1997650"/>
                </a:lnTo>
                <a:lnTo>
                  <a:pt x="1398367" y="2041438"/>
                </a:lnTo>
                <a:lnTo>
                  <a:pt x="1363440" y="2083749"/>
                </a:lnTo>
                <a:lnTo>
                  <a:pt x="1327943" y="2124552"/>
                </a:lnTo>
                <a:lnTo>
                  <a:pt x="1291927" y="2163813"/>
                </a:lnTo>
                <a:lnTo>
                  <a:pt x="1255443" y="2201500"/>
                </a:lnTo>
                <a:lnTo>
                  <a:pt x="1218541" y="2237580"/>
                </a:lnTo>
                <a:lnTo>
                  <a:pt x="1181271" y="2272021"/>
                </a:lnTo>
                <a:lnTo>
                  <a:pt x="1143683" y="2304790"/>
                </a:lnTo>
                <a:lnTo>
                  <a:pt x="1105829" y="2335854"/>
                </a:lnTo>
                <a:lnTo>
                  <a:pt x="1067758" y="2365181"/>
                </a:lnTo>
                <a:lnTo>
                  <a:pt x="1029522" y="2392739"/>
                </a:lnTo>
                <a:lnTo>
                  <a:pt x="991169" y="2418493"/>
                </a:lnTo>
                <a:lnTo>
                  <a:pt x="952752" y="2442413"/>
                </a:lnTo>
                <a:lnTo>
                  <a:pt x="914320" y="2464465"/>
                </a:lnTo>
                <a:lnTo>
                  <a:pt x="875923" y="2484617"/>
                </a:lnTo>
                <a:lnTo>
                  <a:pt x="837613" y="2502836"/>
                </a:lnTo>
                <a:lnTo>
                  <a:pt x="799439" y="2519089"/>
                </a:lnTo>
                <a:lnTo>
                  <a:pt x="761452" y="2533344"/>
                </a:lnTo>
                <a:lnTo>
                  <a:pt x="723702" y="2545568"/>
                </a:lnTo>
                <a:lnTo>
                  <a:pt x="686240" y="2555729"/>
                </a:lnTo>
                <a:lnTo>
                  <a:pt x="612382" y="2569730"/>
                </a:lnTo>
                <a:lnTo>
                  <a:pt x="540280" y="2575085"/>
                </a:lnTo>
                <a:lnTo>
                  <a:pt x="505013" y="2574440"/>
                </a:lnTo>
                <a:lnTo>
                  <a:pt x="436302" y="2566339"/>
                </a:lnTo>
                <a:lnTo>
                  <a:pt x="370355" y="2548940"/>
                </a:lnTo>
                <a:lnTo>
                  <a:pt x="307576" y="2521982"/>
                </a:lnTo>
                <a:lnTo>
                  <a:pt x="249520" y="2485962"/>
                </a:lnTo>
                <a:lnTo>
                  <a:pt x="197485" y="2441870"/>
                </a:lnTo>
                <a:lnTo>
                  <a:pt x="151487" y="2390185"/>
                </a:lnTo>
                <a:lnTo>
                  <a:pt x="111544" y="2331387"/>
                </a:lnTo>
                <a:lnTo>
                  <a:pt x="77672" y="2265958"/>
                </a:lnTo>
                <a:lnTo>
                  <a:pt x="49891" y="2194377"/>
                </a:lnTo>
                <a:lnTo>
                  <a:pt x="38288" y="2156430"/>
                </a:lnTo>
                <a:lnTo>
                  <a:pt x="28215" y="2117125"/>
                </a:lnTo>
                <a:lnTo>
                  <a:pt x="19673" y="2076522"/>
                </a:lnTo>
                <a:lnTo>
                  <a:pt x="12663" y="2034682"/>
                </a:lnTo>
                <a:lnTo>
                  <a:pt x="7189" y="1991663"/>
                </a:lnTo>
                <a:lnTo>
                  <a:pt x="3252" y="1947527"/>
                </a:lnTo>
                <a:lnTo>
                  <a:pt x="855" y="1902334"/>
                </a:lnTo>
                <a:lnTo>
                  <a:pt x="0" y="1856142"/>
                </a:lnTo>
                <a:lnTo>
                  <a:pt x="688" y="1809013"/>
                </a:lnTo>
                <a:lnTo>
                  <a:pt x="2922" y="1761007"/>
                </a:lnTo>
                <a:lnTo>
                  <a:pt x="6704" y="1712183"/>
                </a:lnTo>
                <a:lnTo>
                  <a:pt x="12037" y="1662602"/>
                </a:lnTo>
                <a:lnTo>
                  <a:pt x="18922" y="1612323"/>
                </a:lnTo>
                <a:lnTo>
                  <a:pt x="27362" y="1561407"/>
                </a:lnTo>
                <a:lnTo>
                  <a:pt x="37358" y="1509913"/>
                </a:lnTo>
                <a:lnTo>
                  <a:pt x="48914" y="1457902"/>
                </a:lnTo>
                <a:lnTo>
                  <a:pt x="62030" y="1405434"/>
                </a:lnTo>
                <a:lnTo>
                  <a:pt x="76710" y="1352568"/>
                </a:lnTo>
                <a:lnTo>
                  <a:pt x="92955" y="1299365"/>
                </a:lnTo>
                <a:lnTo>
                  <a:pt x="110767" y="1245885"/>
                </a:lnTo>
                <a:lnTo>
                  <a:pt x="130149" y="1192188"/>
                </a:lnTo>
                <a:lnTo>
                  <a:pt x="151103" y="1138333"/>
                </a:lnTo>
                <a:lnTo>
                  <a:pt x="173631" y="1084382"/>
                </a:lnTo>
                <a:lnTo>
                  <a:pt x="197735" y="1030393"/>
                </a:lnTo>
                <a:lnTo>
                  <a:pt x="223417" y="976427"/>
                </a:lnTo>
                <a:lnTo>
                  <a:pt x="250680" y="922544"/>
                </a:lnTo>
                <a:close/>
              </a:path>
            </a:pathLst>
          </a:custGeom>
          <a:ln w="38100">
            <a:solidFill>
              <a:srgbClr val="00B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821E9F8-1B0D-A34A-BF35-C577E57E2C1D}"/>
              </a:ext>
            </a:extLst>
          </p:cNvPr>
          <p:cNvSpPr/>
          <p:nvPr/>
        </p:nvSpPr>
        <p:spPr>
          <a:xfrm>
            <a:off x="5735782" y="1795549"/>
            <a:ext cx="274320" cy="3175462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8CE5420-B849-4C4A-A558-CB0EF1DC9C2B}"/>
              </a:ext>
            </a:extLst>
          </p:cNvPr>
          <p:cNvSpPr/>
          <p:nvPr/>
        </p:nvSpPr>
        <p:spPr>
          <a:xfrm>
            <a:off x="6082664" y="1917184"/>
            <a:ext cx="274320" cy="3053827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592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1FDFEB-BF9D-E54F-BD7E-24FC072BE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b="1" dirty="0">
                <a:solidFill>
                  <a:schemeClr val="accent6">
                    <a:lumMod val="50000"/>
                  </a:schemeClr>
                </a:solidFill>
              </a:rPr>
              <a:t>Learning Objectives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A93972-C648-F94F-BE48-90C8DA86CDFE}"/>
              </a:ext>
            </a:extLst>
          </p:cNvPr>
          <p:cNvSpPr>
            <a:spLocks noGrp="1"/>
          </p:cNvSpPr>
          <p:nvPr>
            <p:ph idx="1"/>
          </p:nvPr>
        </p:nvSpPr>
        <p:spPr>
          <a:ln w="38100">
            <a:solidFill>
              <a:schemeClr val="accent4">
                <a:lumMod val="75000"/>
              </a:schemeClr>
            </a:solidFill>
          </a:ln>
        </p:spPr>
        <p:txBody>
          <a:bodyPr/>
          <a:lstStyle/>
          <a:p>
            <a:r>
              <a:rPr lang="en-US" dirty="0"/>
              <a:t>Understand how an RNA-Seq experiment is planned, and considerations taken by the experimenter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76512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8204" y="121510"/>
            <a:ext cx="8404860" cy="6184801"/>
            <a:chOff x="108204" y="121510"/>
            <a:chExt cx="8404860" cy="6184801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8204" y="121510"/>
              <a:ext cx="8404860" cy="6184801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876300" y="4792471"/>
              <a:ext cx="7636764" cy="1513840"/>
            </a:xfrm>
            <a:custGeom>
              <a:avLst/>
              <a:gdLst/>
              <a:ahLst/>
              <a:cxnLst/>
              <a:rect l="l" t="t" r="r" b="b"/>
              <a:pathLst>
                <a:path w="7489190" h="864235">
                  <a:moveTo>
                    <a:pt x="0" y="864107"/>
                  </a:moveTo>
                  <a:lnTo>
                    <a:pt x="7488935" y="864107"/>
                  </a:lnTo>
                  <a:lnTo>
                    <a:pt x="7488935" y="0"/>
                  </a:lnTo>
                  <a:lnTo>
                    <a:pt x="0" y="0"/>
                  </a:lnTo>
                  <a:lnTo>
                    <a:pt x="0" y="864107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7660655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07ED40-F970-3746-BEA1-82F07546D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7AB9746A-EF0B-604E-8F53-35C816B2A0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00" y="76200"/>
            <a:ext cx="7874000" cy="670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311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>
            <a:extLst>
              <a:ext uri="{FF2B5EF4-FFF2-40B4-BE49-F238E27FC236}">
                <a16:creationId xmlns:a16="http://schemas.microsoft.com/office/drawing/2014/main" id="{101ED5FD-8339-314D-B6F4-0403515608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43000"/>
            <a:ext cx="9144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DA9FD58-0CE5-5F44-8571-0DABF7DD4EEB}"/>
              </a:ext>
            </a:extLst>
          </p:cNvPr>
          <p:cNvSpPr txBox="1"/>
          <p:nvPr/>
        </p:nvSpPr>
        <p:spPr>
          <a:xfrm>
            <a:off x="1146222" y="406400"/>
            <a:ext cx="68515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accent6">
                    <a:lumMod val="50000"/>
                  </a:schemeClr>
                </a:solidFill>
              </a:rPr>
              <a:t>Before accounting for batch effect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DBF74A9-E064-9F41-91BE-69DA7EF3A6F3}"/>
              </a:ext>
            </a:extLst>
          </p:cNvPr>
          <p:cNvSpPr txBox="1"/>
          <p:nvPr/>
        </p:nvSpPr>
        <p:spPr>
          <a:xfrm>
            <a:off x="892222" y="5530334"/>
            <a:ext cx="3108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Samples grouped by animal </a:t>
            </a:r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74BB46D4-8162-E545-8F3C-853B35C2E5D5}"/>
              </a:ext>
            </a:extLst>
          </p:cNvPr>
          <p:cNvSpPr/>
          <p:nvPr/>
        </p:nvSpPr>
        <p:spPr>
          <a:xfrm rot="21235905">
            <a:off x="2202067" y="2379589"/>
            <a:ext cx="1628458" cy="2757958"/>
          </a:xfrm>
          <a:custGeom>
            <a:avLst/>
            <a:gdLst/>
            <a:ahLst/>
            <a:cxnLst/>
            <a:rect l="l" t="t" r="r" b="b"/>
            <a:pathLst>
              <a:path w="1902460" h="2575560">
                <a:moveTo>
                  <a:pt x="250680" y="922544"/>
                </a:moveTo>
                <a:lnTo>
                  <a:pt x="279227" y="869336"/>
                </a:lnTo>
                <a:lnTo>
                  <a:pt x="308747" y="817376"/>
                </a:lnTo>
                <a:lnTo>
                  <a:pt x="339191" y="766696"/>
                </a:lnTo>
                <a:lnTo>
                  <a:pt x="370506" y="717330"/>
                </a:lnTo>
                <a:lnTo>
                  <a:pt x="402644" y="669309"/>
                </a:lnTo>
                <a:lnTo>
                  <a:pt x="435553" y="622667"/>
                </a:lnTo>
                <a:lnTo>
                  <a:pt x="469183" y="577435"/>
                </a:lnTo>
                <a:lnTo>
                  <a:pt x="503484" y="533647"/>
                </a:lnTo>
                <a:lnTo>
                  <a:pt x="538406" y="491336"/>
                </a:lnTo>
                <a:lnTo>
                  <a:pt x="573897" y="450533"/>
                </a:lnTo>
                <a:lnTo>
                  <a:pt x="609907" y="411272"/>
                </a:lnTo>
                <a:lnTo>
                  <a:pt x="646387" y="373585"/>
                </a:lnTo>
                <a:lnTo>
                  <a:pt x="683284" y="337505"/>
                </a:lnTo>
                <a:lnTo>
                  <a:pt x="720550" y="303064"/>
                </a:lnTo>
                <a:lnTo>
                  <a:pt x="758134" y="270295"/>
                </a:lnTo>
                <a:lnTo>
                  <a:pt x="795985" y="239231"/>
                </a:lnTo>
                <a:lnTo>
                  <a:pt x="834052" y="209904"/>
                </a:lnTo>
                <a:lnTo>
                  <a:pt x="872286" y="182346"/>
                </a:lnTo>
                <a:lnTo>
                  <a:pt x="910635" y="156592"/>
                </a:lnTo>
                <a:lnTo>
                  <a:pt x="949051" y="132672"/>
                </a:lnTo>
                <a:lnTo>
                  <a:pt x="987481" y="110620"/>
                </a:lnTo>
                <a:lnTo>
                  <a:pt x="1025875" y="90468"/>
                </a:lnTo>
                <a:lnTo>
                  <a:pt x="1064184" y="72249"/>
                </a:lnTo>
                <a:lnTo>
                  <a:pt x="1102356" y="55996"/>
                </a:lnTo>
                <a:lnTo>
                  <a:pt x="1140342" y="41741"/>
                </a:lnTo>
                <a:lnTo>
                  <a:pt x="1178091" y="29517"/>
                </a:lnTo>
                <a:lnTo>
                  <a:pt x="1215552" y="19356"/>
                </a:lnTo>
                <a:lnTo>
                  <a:pt x="1289409" y="5355"/>
                </a:lnTo>
                <a:lnTo>
                  <a:pt x="1361510" y="0"/>
                </a:lnTo>
                <a:lnTo>
                  <a:pt x="1396776" y="645"/>
                </a:lnTo>
                <a:lnTo>
                  <a:pt x="1465487" y="8746"/>
                </a:lnTo>
                <a:lnTo>
                  <a:pt x="1531434" y="26145"/>
                </a:lnTo>
                <a:lnTo>
                  <a:pt x="1594213" y="53102"/>
                </a:lnTo>
                <a:lnTo>
                  <a:pt x="1652287" y="89140"/>
                </a:lnTo>
                <a:lnTo>
                  <a:pt x="1704337" y="133247"/>
                </a:lnTo>
                <a:lnTo>
                  <a:pt x="1750345" y="184943"/>
                </a:lnTo>
                <a:lnTo>
                  <a:pt x="1790297" y="243748"/>
                </a:lnTo>
                <a:lnTo>
                  <a:pt x="1824173" y="309181"/>
                </a:lnTo>
                <a:lnTo>
                  <a:pt x="1851959" y="380764"/>
                </a:lnTo>
                <a:lnTo>
                  <a:pt x="1863562" y="418711"/>
                </a:lnTo>
                <a:lnTo>
                  <a:pt x="1873636" y="458016"/>
                </a:lnTo>
                <a:lnTo>
                  <a:pt x="1882179" y="498618"/>
                </a:lnTo>
                <a:lnTo>
                  <a:pt x="1889189" y="540457"/>
                </a:lnTo>
                <a:lnTo>
                  <a:pt x="1894663" y="583474"/>
                </a:lnTo>
                <a:lnTo>
                  <a:pt x="1898600" y="627608"/>
                </a:lnTo>
                <a:lnTo>
                  <a:pt x="1900997" y="672799"/>
                </a:lnTo>
                <a:lnTo>
                  <a:pt x="1901853" y="718988"/>
                </a:lnTo>
                <a:lnTo>
                  <a:pt x="1901165" y="766114"/>
                </a:lnTo>
                <a:lnTo>
                  <a:pt x="1898931" y="814117"/>
                </a:lnTo>
                <a:lnTo>
                  <a:pt x="1895149" y="862938"/>
                </a:lnTo>
                <a:lnTo>
                  <a:pt x="1889817" y="912516"/>
                </a:lnTo>
                <a:lnTo>
                  <a:pt x="1882932" y="962791"/>
                </a:lnTo>
                <a:lnTo>
                  <a:pt x="1874494" y="1013704"/>
                </a:lnTo>
                <a:lnTo>
                  <a:pt x="1864499" y="1065195"/>
                </a:lnTo>
                <a:lnTo>
                  <a:pt x="1852946" y="1117202"/>
                </a:lnTo>
                <a:lnTo>
                  <a:pt x="1839832" y="1169668"/>
                </a:lnTo>
                <a:lnTo>
                  <a:pt x="1825155" y="1222530"/>
                </a:lnTo>
                <a:lnTo>
                  <a:pt x="1808914" y="1275730"/>
                </a:lnTo>
                <a:lnTo>
                  <a:pt x="1791106" y="1329208"/>
                </a:lnTo>
                <a:lnTo>
                  <a:pt x="1771729" y="1382903"/>
                </a:lnTo>
                <a:lnTo>
                  <a:pt x="1750781" y="1436755"/>
                </a:lnTo>
                <a:lnTo>
                  <a:pt x="1728259" y="1490705"/>
                </a:lnTo>
                <a:lnTo>
                  <a:pt x="1704163" y="1544693"/>
                </a:lnTo>
                <a:lnTo>
                  <a:pt x="1678489" y="1598658"/>
                </a:lnTo>
                <a:lnTo>
                  <a:pt x="1651236" y="1652540"/>
                </a:lnTo>
                <a:lnTo>
                  <a:pt x="1622679" y="1705749"/>
                </a:lnTo>
                <a:lnTo>
                  <a:pt x="1593149" y="1757709"/>
                </a:lnTo>
                <a:lnTo>
                  <a:pt x="1562698" y="1808389"/>
                </a:lnTo>
                <a:lnTo>
                  <a:pt x="1531374" y="1857755"/>
                </a:lnTo>
                <a:lnTo>
                  <a:pt x="1499228" y="1905776"/>
                </a:lnTo>
                <a:lnTo>
                  <a:pt x="1466312" y="1952418"/>
                </a:lnTo>
                <a:lnTo>
                  <a:pt x="1432674" y="1997650"/>
                </a:lnTo>
                <a:lnTo>
                  <a:pt x="1398367" y="2041438"/>
                </a:lnTo>
                <a:lnTo>
                  <a:pt x="1363440" y="2083749"/>
                </a:lnTo>
                <a:lnTo>
                  <a:pt x="1327943" y="2124552"/>
                </a:lnTo>
                <a:lnTo>
                  <a:pt x="1291927" y="2163813"/>
                </a:lnTo>
                <a:lnTo>
                  <a:pt x="1255443" y="2201500"/>
                </a:lnTo>
                <a:lnTo>
                  <a:pt x="1218541" y="2237580"/>
                </a:lnTo>
                <a:lnTo>
                  <a:pt x="1181271" y="2272021"/>
                </a:lnTo>
                <a:lnTo>
                  <a:pt x="1143683" y="2304790"/>
                </a:lnTo>
                <a:lnTo>
                  <a:pt x="1105829" y="2335854"/>
                </a:lnTo>
                <a:lnTo>
                  <a:pt x="1067758" y="2365181"/>
                </a:lnTo>
                <a:lnTo>
                  <a:pt x="1029522" y="2392739"/>
                </a:lnTo>
                <a:lnTo>
                  <a:pt x="991169" y="2418493"/>
                </a:lnTo>
                <a:lnTo>
                  <a:pt x="952752" y="2442413"/>
                </a:lnTo>
                <a:lnTo>
                  <a:pt x="914320" y="2464465"/>
                </a:lnTo>
                <a:lnTo>
                  <a:pt x="875923" y="2484617"/>
                </a:lnTo>
                <a:lnTo>
                  <a:pt x="837613" y="2502836"/>
                </a:lnTo>
                <a:lnTo>
                  <a:pt x="799439" y="2519089"/>
                </a:lnTo>
                <a:lnTo>
                  <a:pt x="761452" y="2533344"/>
                </a:lnTo>
                <a:lnTo>
                  <a:pt x="723702" y="2545568"/>
                </a:lnTo>
                <a:lnTo>
                  <a:pt x="686240" y="2555729"/>
                </a:lnTo>
                <a:lnTo>
                  <a:pt x="612382" y="2569730"/>
                </a:lnTo>
                <a:lnTo>
                  <a:pt x="540280" y="2575085"/>
                </a:lnTo>
                <a:lnTo>
                  <a:pt x="505013" y="2574440"/>
                </a:lnTo>
                <a:lnTo>
                  <a:pt x="436302" y="2566339"/>
                </a:lnTo>
                <a:lnTo>
                  <a:pt x="370355" y="2548940"/>
                </a:lnTo>
                <a:lnTo>
                  <a:pt x="307576" y="2521982"/>
                </a:lnTo>
                <a:lnTo>
                  <a:pt x="249520" y="2485962"/>
                </a:lnTo>
                <a:lnTo>
                  <a:pt x="197485" y="2441870"/>
                </a:lnTo>
                <a:lnTo>
                  <a:pt x="151487" y="2390185"/>
                </a:lnTo>
                <a:lnTo>
                  <a:pt x="111544" y="2331387"/>
                </a:lnTo>
                <a:lnTo>
                  <a:pt x="77672" y="2265958"/>
                </a:lnTo>
                <a:lnTo>
                  <a:pt x="49891" y="2194377"/>
                </a:lnTo>
                <a:lnTo>
                  <a:pt x="38288" y="2156430"/>
                </a:lnTo>
                <a:lnTo>
                  <a:pt x="28215" y="2117125"/>
                </a:lnTo>
                <a:lnTo>
                  <a:pt x="19673" y="2076522"/>
                </a:lnTo>
                <a:lnTo>
                  <a:pt x="12663" y="2034682"/>
                </a:lnTo>
                <a:lnTo>
                  <a:pt x="7189" y="1991663"/>
                </a:lnTo>
                <a:lnTo>
                  <a:pt x="3252" y="1947527"/>
                </a:lnTo>
                <a:lnTo>
                  <a:pt x="855" y="1902334"/>
                </a:lnTo>
                <a:lnTo>
                  <a:pt x="0" y="1856142"/>
                </a:lnTo>
                <a:lnTo>
                  <a:pt x="688" y="1809013"/>
                </a:lnTo>
                <a:lnTo>
                  <a:pt x="2922" y="1761007"/>
                </a:lnTo>
                <a:lnTo>
                  <a:pt x="6704" y="1712183"/>
                </a:lnTo>
                <a:lnTo>
                  <a:pt x="12037" y="1662602"/>
                </a:lnTo>
                <a:lnTo>
                  <a:pt x="18922" y="1612323"/>
                </a:lnTo>
                <a:lnTo>
                  <a:pt x="27362" y="1561407"/>
                </a:lnTo>
                <a:lnTo>
                  <a:pt x="37358" y="1509913"/>
                </a:lnTo>
                <a:lnTo>
                  <a:pt x="48914" y="1457902"/>
                </a:lnTo>
                <a:lnTo>
                  <a:pt x="62030" y="1405434"/>
                </a:lnTo>
                <a:lnTo>
                  <a:pt x="76710" y="1352568"/>
                </a:lnTo>
                <a:lnTo>
                  <a:pt x="92955" y="1299365"/>
                </a:lnTo>
                <a:lnTo>
                  <a:pt x="110767" y="1245885"/>
                </a:lnTo>
                <a:lnTo>
                  <a:pt x="130149" y="1192188"/>
                </a:lnTo>
                <a:lnTo>
                  <a:pt x="151103" y="1138333"/>
                </a:lnTo>
                <a:lnTo>
                  <a:pt x="173631" y="1084382"/>
                </a:lnTo>
                <a:lnTo>
                  <a:pt x="197735" y="1030393"/>
                </a:lnTo>
                <a:lnTo>
                  <a:pt x="223417" y="976427"/>
                </a:lnTo>
                <a:lnTo>
                  <a:pt x="250680" y="922544"/>
                </a:lnTo>
                <a:close/>
              </a:path>
            </a:pathLst>
          </a:custGeom>
          <a:ln w="38100">
            <a:solidFill>
              <a:srgbClr val="00B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6">
            <a:extLst>
              <a:ext uri="{FF2B5EF4-FFF2-40B4-BE49-F238E27FC236}">
                <a16:creationId xmlns:a16="http://schemas.microsoft.com/office/drawing/2014/main" id="{95EB3B25-E8D4-8345-BE59-A63D635CACBA}"/>
              </a:ext>
            </a:extLst>
          </p:cNvPr>
          <p:cNvSpPr/>
          <p:nvPr/>
        </p:nvSpPr>
        <p:spPr>
          <a:xfrm rot="1076774">
            <a:off x="644278" y="1573814"/>
            <a:ext cx="1841979" cy="3525708"/>
          </a:xfrm>
          <a:custGeom>
            <a:avLst/>
            <a:gdLst/>
            <a:ahLst/>
            <a:cxnLst/>
            <a:rect l="l" t="t" r="r" b="b"/>
            <a:pathLst>
              <a:path w="1902460" h="2575560">
                <a:moveTo>
                  <a:pt x="250680" y="922544"/>
                </a:moveTo>
                <a:lnTo>
                  <a:pt x="279227" y="869336"/>
                </a:lnTo>
                <a:lnTo>
                  <a:pt x="308747" y="817376"/>
                </a:lnTo>
                <a:lnTo>
                  <a:pt x="339191" y="766696"/>
                </a:lnTo>
                <a:lnTo>
                  <a:pt x="370506" y="717330"/>
                </a:lnTo>
                <a:lnTo>
                  <a:pt x="402644" y="669309"/>
                </a:lnTo>
                <a:lnTo>
                  <a:pt x="435553" y="622667"/>
                </a:lnTo>
                <a:lnTo>
                  <a:pt x="469183" y="577435"/>
                </a:lnTo>
                <a:lnTo>
                  <a:pt x="503484" y="533647"/>
                </a:lnTo>
                <a:lnTo>
                  <a:pt x="538406" y="491336"/>
                </a:lnTo>
                <a:lnTo>
                  <a:pt x="573897" y="450533"/>
                </a:lnTo>
                <a:lnTo>
                  <a:pt x="609907" y="411272"/>
                </a:lnTo>
                <a:lnTo>
                  <a:pt x="646387" y="373585"/>
                </a:lnTo>
                <a:lnTo>
                  <a:pt x="683284" y="337505"/>
                </a:lnTo>
                <a:lnTo>
                  <a:pt x="720550" y="303064"/>
                </a:lnTo>
                <a:lnTo>
                  <a:pt x="758134" y="270295"/>
                </a:lnTo>
                <a:lnTo>
                  <a:pt x="795985" y="239231"/>
                </a:lnTo>
                <a:lnTo>
                  <a:pt x="834052" y="209904"/>
                </a:lnTo>
                <a:lnTo>
                  <a:pt x="872286" y="182346"/>
                </a:lnTo>
                <a:lnTo>
                  <a:pt x="910635" y="156592"/>
                </a:lnTo>
                <a:lnTo>
                  <a:pt x="949051" y="132672"/>
                </a:lnTo>
                <a:lnTo>
                  <a:pt x="987481" y="110620"/>
                </a:lnTo>
                <a:lnTo>
                  <a:pt x="1025875" y="90468"/>
                </a:lnTo>
                <a:lnTo>
                  <a:pt x="1064184" y="72249"/>
                </a:lnTo>
                <a:lnTo>
                  <a:pt x="1102356" y="55996"/>
                </a:lnTo>
                <a:lnTo>
                  <a:pt x="1140342" y="41741"/>
                </a:lnTo>
                <a:lnTo>
                  <a:pt x="1178091" y="29517"/>
                </a:lnTo>
                <a:lnTo>
                  <a:pt x="1215552" y="19356"/>
                </a:lnTo>
                <a:lnTo>
                  <a:pt x="1289409" y="5355"/>
                </a:lnTo>
                <a:lnTo>
                  <a:pt x="1361510" y="0"/>
                </a:lnTo>
                <a:lnTo>
                  <a:pt x="1396776" y="645"/>
                </a:lnTo>
                <a:lnTo>
                  <a:pt x="1465487" y="8746"/>
                </a:lnTo>
                <a:lnTo>
                  <a:pt x="1531434" y="26145"/>
                </a:lnTo>
                <a:lnTo>
                  <a:pt x="1594213" y="53102"/>
                </a:lnTo>
                <a:lnTo>
                  <a:pt x="1652287" y="89140"/>
                </a:lnTo>
                <a:lnTo>
                  <a:pt x="1704337" y="133247"/>
                </a:lnTo>
                <a:lnTo>
                  <a:pt x="1750345" y="184943"/>
                </a:lnTo>
                <a:lnTo>
                  <a:pt x="1790297" y="243748"/>
                </a:lnTo>
                <a:lnTo>
                  <a:pt x="1824173" y="309181"/>
                </a:lnTo>
                <a:lnTo>
                  <a:pt x="1851959" y="380764"/>
                </a:lnTo>
                <a:lnTo>
                  <a:pt x="1863562" y="418711"/>
                </a:lnTo>
                <a:lnTo>
                  <a:pt x="1873636" y="458016"/>
                </a:lnTo>
                <a:lnTo>
                  <a:pt x="1882179" y="498618"/>
                </a:lnTo>
                <a:lnTo>
                  <a:pt x="1889189" y="540457"/>
                </a:lnTo>
                <a:lnTo>
                  <a:pt x="1894663" y="583474"/>
                </a:lnTo>
                <a:lnTo>
                  <a:pt x="1898600" y="627608"/>
                </a:lnTo>
                <a:lnTo>
                  <a:pt x="1900997" y="672799"/>
                </a:lnTo>
                <a:lnTo>
                  <a:pt x="1901853" y="718988"/>
                </a:lnTo>
                <a:lnTo>
                  <a:pt x="1901165" y="766114"/>
                </a:lnTo>
                <a:lnTo>
                  <a:pt x="1898931" y="814117"/>
                </a:lnTo>
                <a:lnTo>
                  <a:pt x="1895149" y="862938"/>
                </a:lnTo>
                <a:lnTo>
                  <a:pt x="1889817" y="912516"/>
                </a:lnTo>
                <a:lnTo>
                  <a:pt x="1882932" y="962791"/>
                </a:lnTo>
                <a:lnTo>
                  <a:pt x="1874494" y="1013704"/>
                </a:lnTo>
                <a:lnTo>
                  <a:pt x="1864499" y="1065195"/>
                </a:lnTo>
                <a:lnTo>
                  <a:pt x="1852946" y="1117202"/>
                </a:lnTo>
                <a:lnTo>
                  <a:pt x="1839832" y="1169668"/>
                </a:lnTo>
                <a:lnTo>
                  <a:pt x="1825155" y="1222530"/>
                </a:lnTo>
                <a:lnTo>
                  <a:pt x="1808914" y="1275730"/>
                </a:lnTo>
                <a:lnTo>
                  <a:pt x="1791106" y="1329208"/>
                </a:lnTo>
                <a:lnTo>
                  <a:pt x="1771729" y="1382903"/>
                </a:lnTo>
                <a:lnTo>
                  <a:pt x="1750781" y="1436755"/>
                </a:lnTo>
                <a:lnTo>
                  <a:pt x="1728259" y="1490705"/>
                </a:lnTo>
                <a:lnTo>
                  <a:pt x="1704163" y="1544693"/>
                </a:lnTo>
                <a:lnTo>
                  <a:pt x="1678489" y="1598658"/>
                </a:lnTo>
                <a:lnTo>
                  <a:pt x="1651236" y="1652540"/>
                </a:lnTo>
                <a:lnTo>
                  <a:pt x="1622679" y="1705749"/>
                </a:lnTo>
                <a:lnTo>
                  <a:pt x="1593149" y="1757709"/>
                </a:lnTo>
                <a:lnTo>
                  <a:pt x="1562698" y="1808389"/>
                </a:lnTo>
                <a:lnTo>
                  <a:pt x="1531374" y="1857755"/>
                </a:lnTo>
                <a:lnTo>
                  <a:pt x="1499228" y="1905776"/>
                </a:lnTo>
                <a:lnTo>
                  <a:pt x="1466312" y="1952418"/>
                </a:lnTo>
                <a:lnTo>
                  <a:pt x="1432674" y="1997650"/>
                </a:lnTo>
                <a:lnTo>
                  <a:pt x="1398367" y="2041438"/>
                </a:lnTo>
                <a:lnTo>
                  <a:pt x="1363440" y="2083749"/>
                </a:lnTo>
                <a:lnTo>
                  <a:pt x="1327943" y="2124552"/>
                </a:lnTo>
                <a:lnTo>
                  <a:pt x="1291927" y="2163813"/>
                </a:lnTo>
                <a:lnTo>
                  <a:pt x="1255443" y="2201500"/>
                </a:lnTo>
                <a:lnTo>
                  <a:pt x="1218541" y="2237580"/>
                </a:lnTo>
                <a:lnTo>
                  <a:pt x="1181271" y="2272021"/>
                </a:lnTo>
                <a:lnTo>
                  <a:pt x="1143683" y="2304790"/>
                </a:lnTo>
                <a:lnTo>
                  <a:pt x="1105829" y="2335854"/>
                </a:lnTo>
                <a:lnTo>
                  <a:pt x="1067758" y="2365181"/>
                </a:lnTo>
                <a:lnTo>
                  <a:pt x="1029522" y="2392739"/>
                </a:lnTo>
                <a:lnTo>
                  <a:pt x="991169" y="2418493"/>
                </a:lnTo>
                <a:lnTo>
                  <a:pt x="952752" y="2442413"/>
                </a:lnTo>
                <a:lnTo>
                  <a:pt x="914320" y="2464465"/>
                </a:lnTo>
                <a:lnTo>
                  <a:pt x="875923" y="2484617"/>
                </a:lnTo>
                <a:lnTo>
                  <a:pt x="837613" y="2502836"/>
                </a:lnTo>
                <a:lnTo>
                  <a:pt x="799439" y="2519089"/>
                </a:lnTo>
                <a:lnTo>
                  <a:pt x="761452" y="2533344"/>
                </a:lnTo>
                <a:lnTo>
                  <a:pt x="723702" y="2545568"/>
                </a:lnTo>
                <a:lnTo>
                  <a:pt x="686240" y="2555729"/>
                </a:lnTo>
                <a:lnTo>
                  <a:pt x="612382" y="2569730"/>
                </a:lnTo>
                <a:lnTo>
                  <a:pt x="540280" y="2575085"/>
                </a:lnTo>
                <a:lnTo>
                  <a:pt x="505013" y="2574440"/>
                </a:lnTo>
                <a:lnTo>
                  <a:pt x="436302" y="2566339"/>
                </a:lnTo>
                <a:lnTo>
                  <a:pt x="370355" y="2548940"/>
                </a:lnTo>
                <a:lnTo>
                  <a:pt x="307576" y="2521982"/>
                </a:lnTo>
                <a:lnTo>
                  <a:pt x="249520" y="2485962"/>
                </a:lnTo>
                <a:lnTo>
                  <a:pt x="197485" y="2441870"/>
                </a:lnTo>
                <a:lnTo>
                  <a:pt x="151487" y="2390185"/>
                </a:lnTo>
                <a:lnTo>
                  <a:pt x="111544" y="2331387"/>
                </a:lnTo>
                <a:lnTo>
                  <a:pt x="77672" y="2265958"/>
                </a:lnTo>
                <a:lnTo>
                  <a:pt x="49891" y="2194377"/>
                </a:lnTo>
                <a:lnTo>
                  <a:pt x="38288" y="2156430"/>
                </a:lnTo>
                <a:lnTo>
                  <a:pt x="28215" y="2117125"/>
                </a:lnTo>
                <a:lnTo>
                  <a:pt x="19673" y="2076522"/>
                </a:lnTo>
                <a:lnTo>
                  <a:pt x="12663" y="2034682"/>
                </a:lnTo>
                <a:lnTo>
                  <a:pt x="7189" y="1991663"/>
                </a:lnTo>
                <a:lnTo>
                  <a:pt x="3252" y="1947527"/>
                </a:lnTo>
                <a:lnTo>
                  <a:pt x="855" y="1902334"/>
                </a:lnTo>
                <a:lnTo>
                  <a:pt x="0" y="1856142"/>
                </a:lnTo>
                <a:lnTo>
                  <a:pt x="688" y="1809013"/>
                </a:lnTo>
                <a:lnTo>
                  <a:pt x="2922" y="1761007"/>
                </a:lnTo>
                <a:lnTo>
                  <a:pt x="6704" y="1712183"/>
                </a:lnTo>
                <a:lnTo>
                  <a:pt x="12037" y="1662602"/>
                </a:lnTo>
                <a:lnTo>
                  <a:pt x="18922" y="1612323"/>
                </a:lnTo>
                <a:lnTo>
                  <a:pt x="27362" y="1561407"/>
                </a:lnTo>
                <a:lnTo>
                  <a:pt x="37358" y="1509913"/>
                </a:lnTo>
                <a:lnTo>
                  <a:pt x="48914" y="1457902"/>
                </a:lnTo>
                <a:lnTo>
                  <a:pt x="62030" y="1405434"/>
                </a:lnTo>
                <a:lnTo>
                  <a:pt x="76710" y="1352568"/>
                </a:lnTo>
                <a:lnTo>
                  <a:pt x="92955" y="1299365"/>
                </a:lnTo>
                <a:lnTo>
                  <a:pt x="110767" y="1245885"/>
                </a:lnTo>
                <a:lnTo>
                  <a:pt x="130149" y="1192188"/>
                </a:lnTo>
                <a:lnTo>
                  <a:pt x="151103" y="1138333"/>
                </a:lnTo>
                <a:lnTo>
                  <a:pt x="173631" y="1084382"/>
                </a:lnTo>
                <a:lnTo>
                  <a:pt x="197735" y="1030393"/>
                </a:lnTo>
                <a:lnTo>
                  <a:pt x="223417" y="976427"/>
                </a:lnTo>
                <a:lnTo>
                  <a:pt x="250680" y="922544"/>
                </a:lnTo>
                <a:close/>
              </a:path>
            </a:pathLst>
          </a:custGeom>
          <a:ln w="38100">
            <a:solidFill>
              <a:srgbClr val="7030A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379231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>
            <a:extLst>
              <a:ext uri="{FF2B5EF4-FFF2-40B4-BE49-F238E27FC236}">
                <a16:creationId xmlns:a16="http://schemas.microsoft.com/office/drawing/2014/main" id="{2A6D91C5-CB19-7A4F-B196-B4D4190E70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607502" y="1502"/>
            <a:ext cx="6510117" cy="6731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BC4D956-12DC-8448-B29C-C7399F74FA8A}"/>
              </a:ext>
            </a:extLst>
          </p:cNvPr>
          <p:cNvSpPr txBox="1"/>
          <p:nvPr/>
        </p:nvSpPr>
        <p:spPr>
          <a:xfrm>
            <a:off x="1520142" y="368300"/>
            <a:ext cx="65101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accent6">
                    <a:lumMod val="50000"/>
                  </a:schemeClr>
                </a:solidFill>
              </a:rPr>
              <a:t>After accounting for batch effect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CBE66C-F16F-D742-AD61-AE5834608A07}"/>
              </a:ext>
            </a:extLst>
          </p:cNvPr>
          <p:cNvSpPr txBox="1"/>
          <p:nvPr/>
        </p:nvSpPr>
        <p:spPr>
          <a:xfrm>
            <a:off x="6042022" y="5984400"/>
            <a:ext cx="30638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Samples now grouped by tissue </a:t>
            </a:r>
          </a:p>
        </p:txBody>
      </p:sp>
    </p:spTree>
    <p:extLst>
      <p:ext uri="{BB962C8B-B14F-4D97-AF65-F5344CB8AC3E}">
        <p14:creationId xmlns:p14="http://schemas.microsoft.com/office/powerpoint/2010/main" val="25895321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Nanopore sequencing">
            <a:extLst>
              <a:ext uri="{FF2B5EF4-FFF2-40B4-BE49-F238E27FC236}">
                <a16:creationId xmlns:a16="http://schemas.microsoft.com/office/drawing/2014/main" id="{C32823AA-BF06-494C-AF6F-9AA377DA76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5853" y="4305330"/>
            <a:ext cx="2459298" cy="1389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182030"/>
            <a:ext cx="9144000" cy="9977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z="3200" b="1" spc="-5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sz="3200" b="1" spc="-5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xperiment</a:t>
            </a:r>
            <a:r>
              <a:rPr lang="en-US" sz="3200" b="1" spc="-5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</a:t>
            </a:r>
            <a:r>
              <a:rPr sz="3200" b="1" spc="-2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spc="-2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</a:t>
            </a:r>
            <a:r>
              <a:rPr sz="32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orkflow</a:t>
            </a:r>
            <a:r>
              <a:rPr lang="en-US" sz="32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u="sng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before</a:t>
            </a:r>
            <a:r>
              <a:rPr lang="en-US" sz="32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it gets sequenced</a:t>
            </a:r>
            <a:endParaRPr sz="3200" b="1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969202" y="1127908"/>
            <a:ext cx="1402894" cy="28918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b="1" spc="-30" dirty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b="1" spc="-175" dirty="0">
                <a:latin typeface="Arial" panose="020B0604020202020204" pitchFamily="34" charset="0"/>
                <a:cs typeface="Arial" panose="020B0604020202020204" pitchFamily="34" charset="0"/>
              </a:rPr>
              <a:t>so</a:t>
            </a:r>
            <a:r>
              <a:rPr b="1" spc="-80" dirty="0"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r>
              <a:rPr b="1" spc="-114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b="1" spc="-5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b="1" spc="-90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b="1" spc="-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b="1" spc="-185" dirty="0">
                <a:latin typeface="Arial" panose="020B0604020202020204" pitchFamily="34" charset="0"/>
                <a:cs typeface="Arial" panose="020B0604020202020204" pitchFamily="34" charset="0"/>
              </a:rPr>
              <a:t>RN</a:t>
            </a:r>
            <a:r>
              <a:rPr b="1" spc="-19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b="1" spc="-254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2807" y="5674064"/>
            <a:ext cx="2341284" cy="56618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5"/>
              </a:spcBef>
            </a:pPr>
            <a:r>
              <a:rPr lang="en-US" b="1" spc="-165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b="1" spc="-100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b="1" spc="-95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b="1" spc="-130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b="1" spc="-254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b="1" spc="-7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b="1" spc="-5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b="1" spc="-240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b="1" spc="-85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b="1" spc="-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b="1" spc="-114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b="1" spc="-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b="1" spc="-260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b="1" spc="-9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b="1" spc="-4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en-US" b="1" spc="-40" dirty="0">
                <a:latin typeface="Arial" panose="020B0604020202020204" pitchFamily="34" charset="0"/>
                <a:cs typeface="Arial" panose="020B0604020202020204" pitchFamily="34" charset="0"/>
              </a:rPr>
              <a:t> generated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3116404" y="4197151"/>
            <a:ext cx="2443605" cy="2072804"/>
            <a:chOff x="3116404" y="4197151"/>
            <a:chExt cx="2443605" cy="2072804"/>
          </a:xfrm>
        </p:grpSpPr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24825" y="4197151"/>
              <a:ext cx="1535184" cy="138946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16404" y="5302215"/>
              <a:ext cx="1709927" cy="967740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5638269" y="3139177"/>
            <a:ext cx="3207384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66264">
              <a:lnSpc>
                <a:spcPct val="100000"/>
              </a:lnSpc>
            </a:pPr>
            <a:r>
              <a:rPr b="1" spc="-145" dirty="0">
                <a:latin typeface="Arial" panose="020B0604020202020204" pitchFamily="34" charset="0"/>
                <a:cs typeface="Arial" panose="020B0604020202020204" pitchFamily="34" charset="0"/>
              </a:rPr>
              <a:t>Lib</a:t>
            </a:r>
            <a:r>
              <a:rPr b="1" spc="-155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b="1" spc="-95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b="1" spc="-55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b="1" spc="-135" dirty="0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r>
              <a:rPr b="1" spc="-6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spc="-95" dirty="0">
                <a:latin typeface="Arial" panose="020B0604020202020204" pitchFamily="34" charset="0"/>
                <a:cs typeface="Arial" panose="020B0604020202020204" pitchFamily="34" charset="0"/>
              </a:rPr>
              <a:t>build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object 1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969202" y="1511504"/>
            <a:ext cx="1876451" cy="997710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1809799" y="1276943"/>
            <a:ext cx="2046606" cy="28918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b="1" spc="-170" dirty="0">
                <a:latin typeface="Arial" panose="020B0604020202020204" pitchFamily="34" charset="0"/>
                <a:cs typeface="Arial" panose="020B0604020202020204" pitchFamily="34" charset="0"/>
              </a:rPr>
              <a:t>Sam</a:t>
            </a:r>
            <a:r>
              <a:rPr b="1" spc="-160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b="1" spc="-130" dirty="0">
                <a:latin typeface="Arial" panose="020B0604020202020204" pitchFamily="34" charset="0"/>
                <a:cs typeface="Arial" panose="020B0604020202020204" pitchFamily="34" charset="0"/>
              </a:rPr>
              <a:t>les</a:t>
            </a:r>
            <a:r>
              <a:rPr b="1" spc="-75" dirty="0">
                <a:latin typeface="Arial" panose="020B0604020202020204" pitchFamily="34" charset="0"/>
                <a:cs typeface="Arial" panose="020B0604020202020204" pitchFamily="34" charset="0"/>
              </a:rPr>
              <a:t> of</a:t>
            </a:r>
            <a:r>
              <a:rPr b="1" spc="-8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b="1" spc="-55" dirty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b="1" spc="-135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b="1" spc="-10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b="1" spc="-90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b="1" spc="-80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b="1" spc="-175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b="1" spc="-190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b="1" spc="20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" name="object 1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508920" y="3472314"/>
            <a:ext cx="1402894" cy="1047547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31828" y="4680442"/>
            <a:ext cx="1840992" cy="900615"/>
          </a:xfrm>
          <a:prstGeom prst="rect">
            <a:avLst/>
          </a:prstGeom>
        </p:spPr>
      </p:pic>
      <p:sp>
        <p:nvSpPr>
          <p:cNvPr id="34" name="object 34"/>
          <p:cNvSpPr txBox="1"/>
          <p:nvPr/>
        </p:nvSpPr>
        <p:spPr>
          <a:xfrm>
            <a:off x="4891954" y="5732635"/>
            <a:ext cx="2826847" cy="86882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5"/>
              </a:spcBef>
            </a:pPr>
            <a:r>
              <a:rPr b="1" spc="-30" dirty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b="1" spc="-55" dirty="0"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r>
              <a:rPr b="1" spc="-50" dirty="0"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r>
              <a:rPr b="1" spc="-130" dirty="0">
                <a:latin typeface="Arial" panose="020B0604020202020204" pitchFamily="34" charset="0"/>
                <a:cs typeface="Arial" panose="020B0604020202020204" pitchFamily="34" charset="0"/>
              </a:rPr>
              <a:t>u</a:t>
            </a:r>
            <a:r>
              <a:rPr b="1" spc="-110" dirty="0">
                <a:latin typeface="Arial" panose="020B0604020202020204" pitchFamily="34" charset="0"/>
                <a:cs typeface="Arial" panose="020B0604020202020204" pitchFamily="34" charset="0"/>
              </a:rPr>
              <a:t>min</a:t>
            </a:r>
            <a:r>
              <a:rPr b="1" spc="-1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b="1" spc="-1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b="1" spc="-150" dirty="0">
                <a:latin typeface="Arial" panose="020B0604020202020204" pitchFamily="34" charset="0"/>
                <a:cs typeface="Arial" panose="020B0604020202020204" pitchFamily="34" charset="0"/>
              </a:rPr>
              <a:t>se</a:t>
            </a:r>
            <a:r>
              <a:rPr b="1" spc="-175" dirty="0">
                <a:latin typeface="Arial" panose="020B0604020202020204" pitchFamily="34" charset="0"/>
                <a:cs typeface="Arial" panose="020B0604020202020204" pitchFamily="34" charset="0"/>
              </a:rPr>
              <a:t>q</a:t>
            </a:r>
            <a:r>
              <a:rPr b="1" spc="-130" dirty="0">
                <a:latin typeface="Arial" panose="020B0604020202020204" pitchFamily="34" charset="0"/>
                <a:cs typeface="Arial" panose="020B0604020202020204" pitchFamily="34" charset="0"/>
              </a:rPr>
              <a:t>u</a:t>
            </a:r>
            <a:r>
              <a:rPr b="1" spc="-140" dirty="0">
                <a:latin typeface="Arial" panose="020B0604020202020204" pitchFamily="34" charset="0"/>
                <a:cs typeface="Arial" panose="020B0604020202020204" pitchFamily="34" charset="0"/>
              </a:rPr>
              <a:t>encin</a:t>
            </a:r>
            <a:r>
              <a:rPr b="1" spc="-160" dirty="0"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  <a:r>
              <a:rPr b="1" spc="-4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b="1" spc="-45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 algn="ctr">
              <a:lnSpc>
                <a:spcPct val="100000"/>
              </a:lnSpc>
              <a:spcBef>
                <a:spcPts val="95"/>
              </a:spcBef>
            </a:pPr>
            <a:r>
              <a:rPr lang="en-US" b="1" spc="-185" dirty="0">
                <a:latin typeface="Arial" panose="020B0604020202020204" pitchFamily="34" charset="0"/>
                <a:cs typeface="Arial" panose="020B0604020202020204" pitchFamily="34" charset="0"/>
              </a:rPr>
              <a:t>versus </a:t>
            </a:r>
          </a:p>
          <a:p>
            <a:pPr marL="12700" algn="ctr">
              <a:lnSpc>
                <a:spcPct val="100000"/>
              </a:lnSpc>
              <a:spcBef>
                <a:spcPts val="95"/>
              </a:spcBef>
            </a:pPr>
            <a:r>
              <a:rPr lang="en-US" b="1" spc="-185" dirty="0">
                <a:latin typeface="Arial" panose="020B0604020202020204" pitchFamily="34" charset="0"/>
                <a:cs typeface="Arial" panose="020B0604020202020204" pitchFamily="34" charset="0"/>
              </a:rPr>
              <a:t>ONP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0B8772BF-E161-E146-8F80-BDDCC11FFE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743" b="69815"/>
          <a:stretch/>
        </p:blipFill>
        <p:spPr bwMode="auto">
          <a:xfrm>
            <a:off x="232186" y="1612628"/>
            <a:ext cx="5201832" cy="1888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BFA6E3A1-9AA8-3049-85A2-AAEE59FE6FBB}"/>
              </a:ext>
            </a:extLst>
          </p:cNvPr>
          <p:cNvSpPr txBox="1"/>
          <p:nvPr/>
        </p:nvSpPr>
        <p:spPr>
          <a:xfrm>
            <a:off x="551207" y="3059668"/>
            <a:ext cx="17235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PMID: 27548618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4CC941B2-40CF-BD4B-92AB-B2FE2E02D99C}"/>
              </a:ext>
            </a:extLst>
          </p:cNvPr>
          <p:cNvCxnSpPr>
            <a:stCxn id="5124" idx="3"/>
            <a:endCxn id="14" idx="1"/>
          </p:cNvCxnSpPr>
          <p:nvPr/>
        </p:nvCxnSpPr>
        <p:spPr>
          <a:xfrm flipV="1">
            <a:off x="5434018" y="2010359"/>
            <a:ext cx="1535184" cy="546740"/>
          </a:xfrm>
          <a:prstGeom prst="straightConnector1">
            <a:avLst/>
          </a:prstGeom>
          <a:ln w="571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27177F66-3154-A641-9DDD-18AAD82343F7}"/>
              </a:ext>
            </a:extLst>
          </p:cNvPr>
          <p:cNvCxnSpPr>
            <a:cxnSpLocks/>
          </p:cNvCxnSpPr>
          <p:nvPr/>
        </p:nvCxnSpPr>
        <p:spPr>
          <a:xfrm>
            <a:off x="8035151" y="2557099"/>
            <a:ext cx="143649" cy="496085"/>
          </a:xfrm>
          <a:prstGeom prst="straightConnector1">
            <a:avLst/>
          </a:prstGeom>
          <a:ln w="571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CC3FA1E-7417-394C-BC03-56F6C530B527}"/>
              </a:ext>
            </a:extLst>
          </p:cNvPr>
          <p:cNvCxnSpPr>
            <a:cxnSpLocks/>
          </p:cNvCxnSpPr>
          <p:nvPr/>
        </p:nvCxnSpPr>
        <p:spPr>
          <a:xfrm flipH="1">
            <a:off x="7718801" y="4544447"/>
            <a:ext cx="416792" cy="508022"/>
          </a:xfrm>
          <a:prstGeom prst="straightConnector1">
            <a:avLst/>
          </a:prstGeom>
          <a:ln w="571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ACD8D4E2-418A-EC45-A5EE-C9D701AB8F52}"/>
              </a:ext>
            </a:extLst>
          </p:cNvPr>
          <p:cNvCxnSpPr>
            <a:cxnSpLocks/>
          </p:cNvCxnSpPr>
          <p:nvPr/>
        </p:nvCxnSpPr>
        <p:spPr>
          <a:xfrm flipH="1">
            <a:off x="2285039" y="5130749"/>
            <a:ext cx="563927" cy="13819"/>
          </a:xfrm>
          <a:prstGeom prst="straightConnector1">
            <a:avLst/>
          </a:prstGeom>
          <a:ln w="571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Oval 52">
            <a:extLst>
              <a:ext uri="{FF2B5EF4-FFF2-40B4-BE49-F238E27FC236}">
                <a16:creationId xmlns:a16="http://schemas.microsoft.com/office/drawing/2014/main" id="{82E2E682-4662-9845-870F-026BE287A715}"/>
              </a:ext>
            </a:extLst>
          </p:cNvPr>
          <p:cNvSpPr/>
          <p:nvPr/>
        </p:nvSpPr>
        <p:spPr>
          <a:xfrm>
            <a:off x="479095" y="947825"/>
            <a:ext cx="558800" cy="476063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6745A885-DA6C-9E49-BB83-E3BA1BD8720F}"/>
              </a:ext>
            </a:extLst>
          </p:cNvPr>
          <p:cNvSpPr/>
          <p:nvPr/>
        </p:nvSpPr>
        <p:spPr>
          <a:xfrm>
            <a:off x="6152216" y="1201170"/>
            <a:ext cx="558800" cy="476063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2B97FFE3-B343-3A4E-BD92-69D66F7163DC}"/>
              </a:ext>
            </a:extLst>
          </p:cNvPr>
          <p:cNvSpPr/>
          <p:nvPr/>
        </p:nvSpPr>
        <p:spPr>
          <a:xfrm>
            <a:off x="6711016" y="3091208"/>
            <a:ext cx="558800" cy="476063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14494F1E-3EB9-0C4E-8536-B3228795FFA9}"/>
              </a:ext>
            </a:extLst>
          </p:cNvPr>
          <p:cNvSpPr/>
          <p:nvPr/>
        </p:nvSpPr>
        <p:spPr>
          <a:xfrm>
            <a:off x="7751740" y="5792029"/>
            <a:ext cx="558800" cy="476063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7C78C2D8-71ED-ED48-9459-23A345B8FBCB}"/>
              </a:ext>
            </a:extLst>
          </p:cNvPr>
          <p:cNvSpPr/>
          <p:nvPr/>
        </p:nvSpPr>
        <p:spPr>
          <a:xfrm>
            <a:off x="2066010" y="4151907"/>
            <a:ext cx="558800" cy="476063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5E71563-0B90-D74D-8DD0-0C086C930DE5}"/>
              </a:ext>
            </a:extLst>
          </p:cNvPr>
          <p:cNvSpPr/>
          <p:nvPr/>
        </p:nvSpPr>
        <p:spPr>
          <a:xfrm>
            <a:off x="6019800" y="1127908"/>
            <a:ext cx="2892014" cy="147569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4458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3FCA1-E1C8-7D43-9D4D-C7CD7BF11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b="1" dirty="0">
                <a:solidFill>
                  <a:schemeClr val="accent6">
                    <a:lumMod val="50000"/>
                  </a:schemeClr>
                </a:solidFill>
              </a:rPr>
              <a:t>Working with RNA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1A5117-F5D3-7F46-833A-B0C0285058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RNA-Seq is dependent on the isolation of pure RNA </a:t>
            </a:r>
          </a:p>
          <a:p>
            <a:endParaRPr lang="en-US" dirty="0"/>
          </a:p>
          <a:p>
            <a:r>
              <a:rPr lang="en-US" dirty="0"/>
              <a:t>RNA is more labile than DNA so extra precautions should be taken </a:t>
            </a:r>
          </a:p>
        </p:txBody>
      </p:sp>
    </p:spTree>
    <p:extLst>
      <p:ext uri="{BB962C8B-B14F-4D97-AF65-F5344CB8AC3E}">
        <p14:creationId xmlns:p14="http://schemas.microsoft.com/office/powerpoint/2010/main" val="32729820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3FCA1-E1C8-7D43-9D4D-C7CD7BF11E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158016"/>
            <a:ext cx="7886700" cy="765174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>
                <a:solidFill>
                  <a:schemeClr val="accent6">
                    <a:lumMod val="50000"/>
                  </a:schemeClr>
                </a:solidFill>
              </a:rPr>
              <a:t>Isolation of RNA </a:t>
            </a:r>
          </a:p>
        </p:txBody>
      </p:sp>
      <p:pic>
        <p:nvPicPr>
          <p:cNvPr id="7" name="Content Placeholder 6" descr="Graphical user interface, application, website&#10;&#10;Description automatically generated">
            <a:extLst>
              <a:ext uri="{FF2B5EF4-FFF2-40B4-BE49-F238E27FC236}">
                <a16:creationId xmlns:a16="http://schemas.microsoft.com/office/drawing/2014/main" id="{BDC5B581-C2A3-2B47-A1DA-3073F8FD54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657" t="9091" r="2606"/>
          <a:stretch/>
        </p:blipFill>
        <p:spPr>
          <a:xfrm>
            <a:off x="186618" y="1130301"/>
            <a:ext cx="8770763" cy="3973512"/>
          </a:xfrm>
          <a:ln w="38100">
            <a:solidFill>
              <a:schemeClr val="accent4">
                <a:lumMod val="75000"/>
              </a:schemeClr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5D8F0E1-A1D2-D644-B858-EFF2C1CF85B7}"/>
              </a:ext>
            </a:extLst>
          </p:cNvPr>
          <p:cNvSpPr txBox="1"/>
          <p:nvPr/>
        </p:nvSpPr>
        <p:spPr>
          <a:xfrm>
            <a:off x="186618" y="5218113"/>
            <a:ext cx="8077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This kit comes everything you need for total RNA isolation including the gDNA eliminator spin columns </a:t>
            </a:r>
          </a:p>
        </p:txBody>
      </p:sp>
    </p:spTree>
    <p:extLst>
      <p:ext uri="{BB962C8B-B14F-4D97-AF65-F5344CB8AC3E}">
        <p14:creationId xmlns:p14="http://schemas.microsoft.com/office/powerpoint/2010/main" val="7171281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3FCA1-E1C8-7D43-9D4D-C7CD7BF11E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65174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>
                <a:solidFill>
                  <a:schemeClr val="accent6">
                    <a:lumMod val="50000"/>
                  </a:schemeClr>
                </a:solidFill>
              </a:rPr>
              <a:t>The cheaper way to isolate RNA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D8F0E1-A1D2-D644-B858-EFF2C1CF85B7}"/>
              </a:ext>
            </a:extLst>
          </p:cNvPr>
          <p:cNvSpPr txBox="1"/>
          <p:nvPr/>
        </p:nvSpPr>
        <p:spPr>
          <a:xfrm>
            <a:off x="201259" y="4553881"/>
            <a:ext cx="874148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The UVM VIGR core </a:t>
            </a:r>
            <a:r>
              <a:rPr lang="en-US" sz="2400" b="1" i="1" dirty="0">
                <a:latin typeface="Arial" panose="020B0604020202020204" pitchFamily="34" charset="0"/>
                <a:cs typeface="Arial" panose="020B0604020202020204" pitchFamily="34" charset="0"/>
              </a:rPr>
              <a:t>does not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recommend as r</a:t>
            </a: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esidual phenol will inhibit the library build and you cannot get rid of it. They will not sequence your samples if you use this mode of isolation!</a:t>
            </a:r>
          </a:p>
        </p:txBody>
      </p:sp>
      <p:pic>
        <p:nvPicPr>
          <p:cNvPr id="10242" name="Picture 2" descr="What Is TRIzol Reagent? | ZYMO RESEARCH">
            <a:extLst>
              <a:ext uri="{FF2B5EF4-FFF2-40B4-BE49-F238E27FC236}">
                <a16:creationId xmlns:a16="http://schemas.microsoft.com/office/drawing/2014/main" id="{3388030C-949A-AC44-A33C-C2C77E3176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5538" y="1308100"/>
            <a:ext cx="4932062" cy="302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TRIzol™ Reagent">
            <a:extLst>
              <a:ext uri="{FF2B5EF4-FFF2-40B4-BE49-F238E27FC236}">
                <a16:creationId xmlns:a16="http://schemas.microsoft.com/office/drawing/2014/main" id="{A01D9F40-38B8-9848-A540-5998CC7C52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618" y="1308100"/>
            <a:ext cx="3460750" cy="3194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42641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698674-50F4-3F44-B0B2-708537109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b="1" dirty="0">
                <a:solidFill>
                  <a:schemeClr val="accent6">
                    <a:lumMod val="50000"/>
                  </a:schemeClr>
                </a:solidFill>
              </a:rPr>
              <a:t>Other recommendations</a:t>
            </a:r>
          </a:p>
        </p:txBody>
      </p:sp>
      <p:pic>
        <p:nvPicPr>
          <p:cNvPr id="11266" name="Picture 2" descr="RNaseZap™ RNase Decontamination Solution">
            <a:extLst>
              <a:ext uri="{FF2B5EF4-FFF2-40B4-BE49-F238E27FC236}">
                <a16:creationId xmlns:a16="http://schemas.microsoft.com/office/drawing/2014/main" id="{FA905CD1-C27B-5F46-8E1C-D5284B5F31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99" r="22307"/>
          <a:stretch/>
        </p:blipFill>
        <p:spPr bwMode="auto">
          <a:xfrm>
            <a:off x="5842000" y="1502222"/>
            <a:ext cx="2946400" cy="4763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2F7982-E4DC-A546-9299-09584C8095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5073650" cy="4351338"/>
          </a:xfrm>
        </p:spPr>
        <p:txBody>
          <a:bodyPr/>
          <a:lstStyle/>
          <a:p>
            <a:r>
              <a:rPr lang="en-US" dirty="0"/>
              <a:t>Maintain RNA integrity with </a:t>
            </a:r>
            <a:r>
              <a:rPr lang="en-US" b="1" dirty="0" err="1"/>
              <a:t>Ribolock</a:t>
            </a:r>
            <a:r>
              <a:rPr lang="en-US" dirty="0"/>
              <a:t>  (</a:t>
            </a:r>
            <a:r>
              <a:rPr lang="en-US" dirty="0" err="1"/>
              <a:t>ThermoFisher</a:t>
            </a:r>
            <a:r>
              <a:rPr lang="en-US" dirty="0"/>
              <a:t>: EO0381)</a:t>
            </a:r>
          </a:p>
          <a:p>
            <a:r>
              <a:rPr lang="en-US" dirty="0"/>
              <a:t>Once isolated, RNA is stored in the -80C  </a:t>
            </a:r>
          </a:p>
        </p:txBody>
      </p:sp>
    </p:spTree>
    <p:extLst>
      <p:ext uri="{BB962C8B-B14F-4D97-AF65-F5344CB8AC3E}">
        <p14:creationId xmlns:p14="http://schemas.microsoft.com/office/powerpoint/2010/main" val="22357049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69612C-D226-984D-B645-720BEA596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892174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>
                <a:solidFill>
                  <a:schemeClr val="accent6">
                    <a:lumMod val="50000"/>
                  </a:schemeClr>
                </a:solidFill>
              </a:rPr>
              <a:t>Check purity with RNA bioanalyzer</a:t>
            </a:r>
          </a:p>
        </p:txBody>
      </p:sp>
      <p:pic>
        <p:nvPicPr>
          <p:cNvPr id="5" name="Content Placeholder 4" descr="Chart, table&#10;&#10;Description automatically generated">
            <a:extLst>
              <a:ext uri="{FF2B5EF4-FFF2-40B4-BE49-F238E27FC236}">
                <a16:creationId xmlns:a16="http://schemas.microsoft.com/office/drawing/2014/main" id="{81DE0DE2-1134-9D41-BDE7-090B1F802C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4573" y="1372316"/>
            <a:ext cx="4763254" cy="4351338"/>
          </a:xfrm>
        </p:spPr>
      </p:pic>
      <p:pic>
        <p:nvPicPr>
          <p:cNvPr id="7" name="Picture 6" descr="Chart, histogram&#10;&#10;Description automatically generated">
            <a:extLst>
              <a:ext uri="{FF2B5EF4-FFF2-40B4-BE49-F238E27FC236}">
                <a16:creationId xmlns:a16="http://schemas.microsoft.com/office/drawing/2014/main" id="{ABDCA64D-A59A-E745-A152-35D02019AD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39"/>
          <a:stretch/>
        </p:blipFill>
        <p:spPr>
          <a:xfrm>
            <a:off x="5419328" y="1372316"/>
            <a:ext cx="3490099" cy="1932800"/>
          </a:xfrm>
          <a:prstGeom prst="rect">
            <a:avLst/>
          </a:prstGeom>
        </p:spPr>
      </p:pic>
      <p:pic>
        <p:nvPicPr>
          <p:cNvPr id="12290" name="Picture 2" descr="What is RNA? – YourGenome">
            <a:extLst>
              <a:ext uri="{FF2B5EF4-FFF2-40B4-BE49-F238E27FC236}">
                <a16:creationId xmlns:a16="http://schemas.microsoft.com/office/drawing/2014/main" id="{F92C7671-5B80-764A-8D58-0264D340D1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685"/>
          <a:stretch/>
        </p:blipFill>
        <p:spPr bwMode="auto">
          <a:xfrm>
            <a:off x="4997827" y="3738504"/>
            <a:ext cx="3987800" cy="2421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19266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4FEC9C-E1C7-A347-8F6A-2CC3F9CC0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Why?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37B15F-9545-924F-BCFE-B82A9288D8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767C5FC-46B4-714F-990C-5E7E89E883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90701"/>
            <a:ext cx="9144000" cy="3916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52691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RNA Electrophoresis, RNA Integrity, Bioanalyzer RIN | Agilent">
            <a:extLst>
              <a:ext uri="{FF2B5EF4-FFF2-40B4-BE49-F238E27FC236}">
                <a16:creationId xmlns:a16="http://schemas.microsoft.com/office/drawing/2014/main" id="{6D4B2223-4157-CC4E-91AC-2A6DC9DD2E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33" r="14286"/>
          <a:stretch/>
        </p:blipFill>
        <p:spPr bwMode="auto">
          <a:xfrm>
            <a:off x="1498600" y="617084"/>
            <a:ext cx="6616700" cy="5623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98330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E1ECD-7AD0-324B-929C-F916D1DBB0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b="1" dirty="0">
                <a:solidFill>
                  <a:schemeClr val="accent6">
                    <a:lumMod val="50000"/>
                  </a:schemeClr>
                </a:solidFill>
              </a:rPr>
              <a:t>RNA Bioanalyzer requires Qubit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7321A5-6245-5442-9AFE-A42094B44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4933950" cy="4351338"/>
          </a:xfrm>
        </p:spPr>
        <p:txBody>
          <a:bodyPr>
            <a:normAutofit/>
          </a:bodyPr>
          <a:lstStyle/>
          <a:p>
            <a:r>
              <a:rPr lang="en-US" sz="3200" dirty="0"/>
              <a:t>Need to take a Qubit reading not </a:t>
            </a:r>
            <a:r>
              <a:rPr lang="en-US" sz="3200" dirty="0" err="1"/>
              <a:t>NanoDrop</a:t>
            </a:r>
            <a:endParaRPr lang="en-US" sz="3200" dirty="0"/>
          </a:p>
        </p:txBody>
      </p:sp>
      <p:pic>
        <p:nvPicPr>
          <p:cNvPr id="14338" name="Picture 2" descr="Qubit™ 4 Fluorometer, with WiFi">
            <a:extLst>
              <a:ext uri="{FF2B5EF4-FFF2-40B4-BE49-F238E27FC236}">
                <a16:creationId xmlns:a16="http://schemas.microsoft.com/office/drawing/2014/main" id="{058DDCC4-685B-BA4A-97CA-D657C4E628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67" r="17938"/>
          <a:stretch/>
        </p:blipFill>
        <p:spPr bwMode="auto">
          <a:xfrm>
            <a:off x="1644615" y="2895948"/>
            <a:ext cx="2386690" cy="3415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Thermo Scientific NanoDrop OneC Microvolume UV-Vis Spectrophotometer NanoDrop">
            <a:extLst>
              <a:ext uri="{FF2B5EF4-FFF2-40B4-BE49-F238E27FC236}">
                <a16:creationId xmlns:a16="http://schemas.microsoft.com/office/drawing/2014/main" id="{C850F0A6-C9BF-E740-8DA8-00FDFC1E94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30" r="19732"/>
          <a:stretch/>
        </p:blipFill>
        <p:spPr bwMode="auto">
          <a:xfrm>
            <a:off x="5706571" y="1690689"/>
            <a:ext cx="2529371" cy="3817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19618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Nanopore sequencing">
            <a:extLst>
              <a:ext uri="{FF2B5EF4-FFF2-40B4-BE49-F238E27FC236}">
                <a16:creationId xmlns:a16="http://schemas.microsoft.com/office/drawing/2014/main" id="{C32823AA-BF06-494C-AF6F-9AA377DA76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5853" y="4305330"/>
            <a:ext cx="2459298" cy="1389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182030"/>
            <a:ext cx="9144000" cy="9977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z="3200" b="1" spc="-5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sz="3200" b="1" spc="-5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xperiment</a:t>
            </a:r>
            <a:r>
              <a:rPr lang="en-US" sz="3200" b="1" spc="-5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</a:t>
            </a:r>
            <a:r>
              <a:rPr sz="3200" b="1" spc="-2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spc="-2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</a:t>
            </a:r>
            <a:r>
              <a:rPr sz="32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orkflow</a:t>
            </a:r>
            <a:r>
              <a:rPr lang="en-US" sz="32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u="sng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before</a:t>
            </a:r>
            <a:r>
              <a:rPr lang="en-US" sz="32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it gets sequenced</a:t>
            </a:r>
            <a:endParaRPr sz="3200" b="1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969202" y="1127908"/>
            <a:ext cx="1402894" cy="28918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b="1" spc="-30" dirty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b="1" spc="-175" dirty="0">
                <a:latin typeface="Arial" panose="020B0604020202020204" pitchFamily="34" charset="0"/>
                <a:cs typeface="Arial" panose="020B0604020202020204" pitchFamily="34" charset="0"/>
              </a:rPr>
              <a:t>so</a:t>
            </a:r>
            <a:r>
              <a:rPr b="1" spc="-80" dirty="0"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r>
              <a:rPr b="1" spc="-114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b="1" spc="-5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b="1" spc="-90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b="1" spc="-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b="1" spc="-185" dirty="0">
                <a:latin typeface="Arial" panose="020B0604020202020204" pitchFamily="34" charset="0"/>
                <a:cs typeface="Arial" panose="020B0604020202020204" pitchFamily="34" charset="0"/>
              </a:rPr>
              <a:t>RN</a:t>
            </a:r>
            <a:r>
              <a:rPr b="1" spc="-19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b="1" spc="-254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2807" y="5674064"/>
            <a:ext cx="2341284" cy="56618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5"/>
              </a:spcBef>
            </a:pPr>
            <a:r>
              <a:rPr lang="en-US" b="1" spc="-165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b="1" spc="-100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b="1" spc="-95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b="1" spc="-130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b="1" spc="-254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b="1" spc="-7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b="1" spc="-5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b="1" spc="-240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b="1" spc="-85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b="1" spc="-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b="1" spc="-114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b="1" spc="-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b="1" spc="-260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b="1" spc="-9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b="1" spc="-4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en-US" b="1" spc="-40" dirty="0">
                <a:latin typeface="Arial" panose="020B0604020202020204" pitchFamily="34" charset="0"/>
                <a:cs typeface="Arial" panose="020B0604020202020204" pitchFamily="34" charset="0"/>
              </a:rPr>
              <a:t> generated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3116404" y="4197151"/>
            <a:ext cx="2443605" cy="2072804"/>
            <a:chOff x="3116404" y="4197151"/>
            <a:chExt cx="2443605" cy="2072804"/>
          </a:xfrm>
        </p:grpSpPr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24825" y="4197151"/>
              <a:ext cx="1535184" cy="138946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16404" y="5302215"/>
              <a:ext cx="1709927" cy="967740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5638269" y="3139177"/>
            <a:ext cx="3207384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66264">
              <a:lnSpc>
                <a:spcPct val="100000"/>
              </a:lnSpc>
            </a:pPr>
            <a:r>
              <a:rPr b="1" spc="-145" dirty="0">
                <a:latin typeface="Arial" panose="020B0604020202020204" pitchFamily="34" charset="0"/>
                <a:cs typeface="Arial" panose="020B0604020202020204" pitchFamily="34" charset="0"/>
              </a:rPr>
              <a:t>Lib</a:t>
            </a:r>
            <a:r>
              <a:rPr b="1" spc="-155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b="1" spc="-95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b="1" spc="-55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b="1" spc="-135" dirty="0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r>
              <a:rPr b="1" spc="-6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spc="-95" dirty="0">
                <a:latin typeface="Arial" panose="020B0604020202020204" pitchFamily="34" charset="0"/>
                <a:cs typeface="Arial" panose="020B0604020202020204" pitchFamily="34" charset="0"/>
              </a:rPr>
              <a:t>build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object 1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969202" y="1511504"/>
            <a:ext cx="1876451" cy="997710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1809799" y="1276943"/>
            <a:ext cx="2046606" cy="28918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b="1" spc="-170" dirty="0">
                <a:latin typeface="Arial" panose="020B0604020202020204" pitchFamily="34" charset="0"/>
                <a:cs typeface="Arial" panose="020B0604020202020204" pitchFamily="34" charset="0"/>
              </a:rPr>
              <a:t>Sam</a:t>
            </a:r>
            <a:r>
              <a:rPr b="1" spc="-160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b="1" spc="-130" dirty="0">
                <a:latin typeface="Arial" panose="020B0604020202020204" pitchFamily="34" charset="0"/>
                <a:cs typeface="Arial" panose="020B0604020202020204" pitchFamily="34" charset="0"/>
              </a:rPr>
              <a:t>les</a:t>
            </a:r>
            <a:r>
              <a:rPr b="1" spc="-75" dirty="0">
                <a:latin typeface="Arial" panose="020B0604020202020204" pitchFamily="34" charset="0"/>
                <a:cs typeface="Arial" panose="020B0604020202020204" pitchFamily="34" charset="0"/>
              </a:rPr>
              <a:t> of</a:t>
            </a:r>
            <a:r>
              <a:rPr b="1" spc="-8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b="1" spc="-55" dirty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b="1" spc="-135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b="1" spc="-10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b="1" spc="-90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b="1" spc="-80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b="1" spc="-175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b="1" spc="-190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b="1" spc="20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" name="object 1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508920" y="3472314"/>
            <a:ext cx="1402894" cy="1047547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31828" y="4680442"/>
            <a:ext cx="1840992" cy="900615"/>
          </a:xfrm>
          <a:prstGeom prst="rect">
            <a:avLst/>
          </a:prstGeom>
        </p:spPr>
      </p:pic>
      <p:sp>
        <p:nvSpPr>
          <p:cNvPr id="34" name="object 34"/>
          <p:cNvSpPr txBox="1"/>
          <p:nvPr/>
        </p:nvSpPr>
        <p:spPr>
          <a:xfrm>
            <a:off x="4891954" y="5732635"/>
            <a:ext cx="2826847" cy="86882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5"/>
              </a:spcBef>
            </a:pPr>
            <a:r>
              <a:rPr b="1" spc="-30" dirty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b="1" spc="-55" dirty="0"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r>
              <a:rPr b="1" spc="-50" dirty="0"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r>
              <a:rPr b="1" spc="-130" dirty="0">
                <a:latin typeface="Arial" panose="020B0604020202020204" pitchFamily="34" charset="0"/>
                <a:cs typeface="Arial" panose="020B0604020202020204" pitchFamily="34" charset="0"/>
              </a:rPr>
              <a:t>u</a:t>
            </a:r>
            <a:r>
              <a:rPr b="1" spc="-110" dirty="0">
                <a:latin typeface="Arial" panose="020B0604020202020204" pitchFamily="34" charset="0"/>
                <a:cs typeface="Arial" panose="020B0604020202020204" pitchFamily="34" charset="0"/>
              </a:rPr>
              <a:t>min</a:t>
            </a:r>
            <a:r>
              <a:rPr b="1" spc="-1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b="1" spc="-1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b="1" spc="-150" dirty="0">
                <a:latin typeface="Arial" panose="020B0604020202020204" pitchFamily="34" charset="0"/>
                <a:cs typeface="Arial" panose="020B0604020202020204" pitchFamily="34" charset="0"/>
              </a:rPr>
              <a:t>se</a:t>
            </a:r>
            <a:r>
              <a:rPr b="1" spc="-175" dirty="0">
                <a:latin typeface="Arial" panose="020B0604020202020204" pitchFamily="34" charset="0"/>
                <a:cs typeface="Arial" panose="020B0604020202020204" pitchFamily="34" charset="0"/>
              </a:rPr>
              <a:t>q</a:t>
            </a:r>
            <a:r>
              <a:rPr b="1" spc="-130" dirty="0">
                <a:latin typeface="Arial" panose="020B0604020202020204" pitchFamily="34" charset="0"/>
                <a:cs typeface="Arial" panose="020B0604020202020204" pitchFamily="34" charset="0"/>
              </a:rPr>
              <a:t>u</a:t>
            </a:r>
            <a:r>
              <a:rPr b="1" spc="-140" dirty="0">
                <a:latin typeface="Arial" panose="020B0604020202020204" pitchFamily="34" charset="0"/>
                <a:cs typeface="Arial" panose="020B0604020202020204" pitchFamily="34" charset="0"/>
              </a:rPr>
              <a:t>encin</a:t>
            </a:r>
            <a:r>
              <a:rPr b="1" spc="-160" dirty="0"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  <a:r>
              <a:rPr b="1" spc="-4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b="1" spc="-45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 algn="ctr">
              <a:lnSpc>
                <a:spcPct val="100000"/>
              </a:lnSpc>
              <a:spcBef>
                <a:spcPts val="95"/>
              </a:spcBef>
            </a:pPr>
            <a:r>
              <a:rPr lang="en-US" b="1" spc="-185" dirty="0">
                <a:latin typeface="Arial" panose="020B0604020202020204" pitchFamily="34" charset="0"/>
                <a:cs typeface="Arial" panose="020B0604020202020204" pitchFamily="34" charset="0"/>
              </a:rPr>
              <a:t>versus </a:t>
            </a:r>
          </a:p>
          <a:p>
            <a:pPr marL="12700" algn="ctr">
              <a:lnSpc>
                <a:spcPct val="100000"/>
              </a:lnSpc>
              <a:spcBef>
                <a:spcPts val="95"/>
              </a:spcBef>
            </a:pPr>
            <a:r>
              <a:rPr lang="en-US" b="1" spc="-185" dirty="0">
                <a:latin typeface="Arial" panose="020B0604020202020204" pitchFamily="34" charset="0"/>
                <a:cs typeface="Arial" panose="020B0604020202020204" pitchFamily="34" charset="0"/>
              </a:rPr>
              <a:t>ONP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0B8772BF-E161-E146-8F80-BDDCC11FFE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743" b="69815"/>
          <a:stretch/>
        </p:blipFill>
        <p:spPr bwMode="auto">
          <a:xfrm>
            <a:off x="232186" y="1612628"/>
            <a:ext cx="5201832" cy="1888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BFA6E3A1-9AA8-3049-85A2-AAEE59FE6FBB}"/>
              </a:ext>
            </a:extLst>
          </p:cNvPr>
          <p:cNvSpPr txBox="1"/>
          <p:nvPr/>
        </p:nvSpPr>
        <p:spPr>
          <a:xfrm>
            <a:off x="551207" y="3059668"/>
            <a:ext cx="17235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PMID: 27548618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4CC941B2-40CF-BD4B-92AB-B2FE2E02D99C}"/>
              </a:ext>
            </a:extLst>
          </p:cNvPr>
          <p:cNvCxnSpPr>
            <a:stCxn id="5124" idx="3"/>
            <a:endCxn id="14" idx="1"/>
          </p:cNvCxnSpPr>
          <p:nvPr/>
        </p:nvCxnSpPr>
        <p:spPr>
          <a:xfrm flipV="1">
            <a:off x="5434018" y="2010359"/>
            <a:ext cx="1535184" cy="546740"/>
          </a:xfrm>
          <a:prstGeom prst="straightConnector1">
            <a:avLst/>
          </a:prstGeom>
          <a:ln w="571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27177F66-3154-A641-9DDD-18AAD82343F7}"/>
              </a:ext>
            </a:extLst>
          </p:cNvPr>
          <p:cNvCxnSpPr>
            <a:cxnSpLocks/>
          </p:cNvCxnSpPr>
          <p:nvPr/>
        </p:nvCxnSpPr>
        <p:spPr>
          <a:xfrm>
            <a:off x="8035151" y="2557099"/>
            <a:ext cx="143649" cy="496085"/>
          </a:xfrm>
          <a:prstGeom prst="straightConnector1">
            <a:avLst/>
          </a:prstGeom>
          <a:ln w="571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CC3FA1E-7417-394C-BC03-56F6C530B527}"/>
              </a:ext>
            </a:extLst>
          </p:cNvPr>
          <p:cNvCxnSpPr>
            <a:cxnSpLocks/>
          </p:cNvCxnSpPr>
          <p:nvPr/>
        </p:nvCxnSpPr>
        <p:spPr>
          <a:xfrm flipH="1">
            <a:off x="7718801" y="4544447"/>
            <a:ext cx="416792" cy="508022"/>
          </a:xfrm>
          <a:prstGeom prst="straightConnector1">
            <a:avLst/>
          </a:prstGeom>
          <a:ln w="571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ACD8D4E2-418A-EC45-A5EE-C9D701AB8F52}"/>
              </a:ext>
            </a:extLst>
          </p:cNvPr>
          <p:cNvCxnSpPr>
            <a:cxnSpLocks/>
          </p:cNvCxnSpPr>
          <p:nvPr/>
        </p:nvCxnSpPr>
        <p:spPr>
          <a:xfrm flipH="1">
            <a:off x="2285039" y="5130749"/>
            <a:ext cx="563927" cy="13819"/>
          </a:xfrm>
          <a:prstGeom prst="straightConnector1">
            <a:avLst/>
          </a:prstGeom>
          <a:ln w="571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Oval 52">
            <a:extLst>
              <a:ext uri="{FF2B5EF4-FFF2-40B4-BE49-F238E27FC236}">
                <a16:creationId xmlns:a16="http://schemas.microsoft.com/office/drawing/2014/main" id="{82E2E682-4662-9845-870F-026BE287A715}"/>
              </a:ext>
            </a:extLst>
          </p:cNvPr>
          <p:cNvSpPr/>
          <p:nvPr/>
        </p:nvSpPr>
        <p:spPr>
          <a:xfrm>
            <a:off x="479095" y="947825"/>
            <a:ext cx="558800" cy="476063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6745A885-DA6C-9E49-BB83-E3BA1BD8720F}"/>
              </a:ext>
            </a:extLst>
          </p:cNvPr>
          <p:cNvSpPr/>
          <p:nvPr/>
        </p:nvSpPr>
        <p:spPr>
          <a:xfrm>
            <a:off x="6152216" y="1201170"/>
            <a:ext cx="558800" cy="476063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2B97FFE3-B343-3A4E-BD92-69D66F7163DC}"/>
              </a:ext>
            </a:extLst>
          </p:cNvPr>
          <p:cNvSpPr/>
          <p:nvPr/>
        </p:nvSpPr>
        <p:spPr>
          <a:xfrm>
            <a:off x="6711016" y="3091208"/>
            <a:ext cx="558800" cy="476063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14494F1E-3EB9-0C4E-8536-B3228795FFA9}"/>
              </a:ext>
            </a:extLst>
          </p:cNvPr>
          <p:cNvSpPr/>
          <p:nvPr/>
        </p:nvSpPr>
        <p:spPr>
          <a:xfrm>
            <a:off x="7751740" y="5792029"/>
            <a:ext cx="558800" cy="476063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7C78C2D8-71ED-ED48-9459-23A345B8FBCB}"/>
              </a:ext>
            </a:extLst>
          </p:cNvPr>
          <p:cNvSpPr/>
          <p:nvPr/>
        </p:nvSpPr>
        <p:spPr>
          <a:xfrm>
            <a:off x="2066010" y="4151907"/>
            <a:ext cx="558800" cy="476063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5E71563-0B90-D74D-8DD0-0C086C930DE5}"/>
              </a:ext>
            </a:extLst>
          </p:cNvPr>
          <p:cNvSpPr/>
          <p:nvPr/>
        </p:nvSpPr>
        <p:spPr>
          <a:xfrm>
            <a:off x="6309532" y="3088078"/>
            <a:ext cx="2705068" cy="147569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9415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768975" y="272521"/>
            <a:ext cx="7886700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z="4000" b="1" spc="-35" dirty="0">
                <a:solidFill>
                  <a:schemeClr val="accent6">
                    <a:lumMod val="50000"/>
                  </a:schemeClr>
                </a:solidFill>
              </a:rPr>
              <a:t>RNA</a:t>
            </a:r>
            <a:r>
              <a:rPr lang="en-US" sz="4000" b="1" spc="-35" dirty="0">
                <a:solidFill>
                  <a:schemeClr val="accent6">
                    <a:lumMod val="50000"/>
                  </a:schemeClr>
                </a:solidFill>
              </a:rPr>
              <a:t> composition</a:t>
            </a:r>
            <a:endParaRPr sz="4000" b="1" spc="-45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6023" y="6566916"/>
            <a:ext cx="2466975" cy="248285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240665" marR="5080" indent="-228600">
              <a:lnSpc>
                <a:spcPts val="790"/>
              </a:lnSpc>
              <a:spcBef>
                <a:spcPts val="26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800" spc="-15" dirty="0">
                <a:solidFill>
                  <a:srgbClr val="F2F2F2"/>
                </a:solidFill>
                <a:latin typeface="Calibri"/>
                <a:cs typeface="Calibri"/>
              </a:rPr>
              <a:t>Kukurba,</a:t>
            </a:r>
            <a:r>
              <a:rPr sz="800" spc="-5" dirty="0">
                <a:solidFill>
                  <a:srgbClr val="F2F2F2"/>
                </a:solidFill>
                <a:latin typeface="Calibri"/>
                <a:cs typeface="Calibri"/>
              </a:rPr>
              <a:t> </a:t>
            </a:r>
            <a:r>
              <a:rPr sz="800" spc="-10" dirty="0">
                <a:solidFill>
                  <a:srgbClr val="F2F2F2"/>
                </a:solidFill>
                <a:latin typeface="Calibri"/>
                <a:cs typeface="Calibri"/>
              </a:rPr>
              <a:t>Mongomery</a:t>
            </a:r>
            <a:r>
              <a:rPr sz="800" spc="-5" dirty="0">
                <a:solidFill>
                  <a:srgbClr val="F2F2F2"/>
                </a:solidFill>
                <a:latin typeface="Calibri"/>
                <a:cs typeface="Calibri"/>
              </a:rPr>
              <a:t> </a:t>
            </a:r>
            <a:r>
              <a:rPr sz="800" spc="-10" dirty="0">
                <a:solidFill>
                  <a:srgbClr val="F2F2F2"/>
                </a:solidFill>
                <a:latin typeface="Calibri"/>
                <a:cs typeface="Calibri"/>
              </a:rPr>
              <a:t>(2015) Cold</a:t>
            </a:r>
            <a:r>
              <a:rPr sz="800" spc="-5" dirty="0">
                <a:solidFill>
                  <a:srgbClr val="F2F2F2"/>
                </a:solidFill>
                <a:latin typeface="Calibri"/>
                <a:cs typeface="Calibri"/>
              </a:rPr>
              <a:t> </a:t>
            </a:r>
            <a:r>
              <a:rPr sz="800" spc="-10" dirty="0">
                <a:solidFill>
                  <a:srgbClr val="F2F2F2"/>
                </a:solidFill>
                <a:latin typeface="Calibri"/>
                <a:cs typeface="Calibri"/>
              </a:rPr>
              <a:t>Spring Harb.</a:t>
            </a:r>
            <a:r>
              <a:rPr sz="800" dirty="0">
                <a:solidFill>
                  <a:srgbClr val="F2F2F2"/>
                </a:solidFill>
                <a:latin typeface="Calibri"/>
                <a:cs typeface="Calibri"/>
              </a:rPr>
              <a:t> </a:t>
            </a:r>
            <a:r>
              <a:rPr sz="800" spc="-10" dirty="0">
                <a:solidFill>
                  <a:srgbClr val="F2F2F2"/>
                </a:solidFill>
                <a:latin typeface="Calibri"/>
                <a:cs typeface="Calibri"/>
              </a:rPr>
              <a:t>Protoc. </a:t>
            </a:r>
            <a:r>
              <a:rPr sz="800" spc="-170" dirty="0">
                <a:solidFill>
                  <a:srgbClr val="F2F2F2"/>
                </a:solidFill>
                <a:latin typeface="Calibri"/>
                <a:cs typeface="Calibri"/>
              </a:rPr>
              <a:t> </a:t>
            </a:r>
            <a:r>
              <a:rPr sz="800" spc="-10" dirty="0">
                <a:solidFill>
                  <a:srgbClr val="F2F2F2"/>
                </a:solidFill>
                <a:latin typeface="Calibri"/>
                <a:cs typeface="Calibri"/>
              </a:rPr>
              <a:t>Gaida</a:t>
            </a:r>
            <a:r>
              <a:rPr sz="800" spc="-15" dirty="0">
                <a:solidFill>
                  <a:srgbClr val="F2F2F2"/>
                </a:solidFill>
                <a:latin typeface="Calibri"/>
                <a:cs typeface="Calibri"/>
              </a:rPr>
              <a:t> </a:t>
            </a:r>
            <a:r>
              <a:rPr sz="800" spc="-10" dirty="0">
                <a:solidFill>
                  <a:srgbClr val="F2F2F2"/>
                </a:solidFill>
                <a:latin typeface="Calibri"/>
                <a:cs typeface="Calibri"/>
              </a:rPr>
              <a:t>SM </a:t>
            </a:r>
            <a:r>
              <a:rPr sz="800" spc="-5" dirty="0">
                <a:solidFill>
                  <a:srgbClr val="F2F2F2"/>
                </a:solidFill>
                <a:latin typeface="Calibri"/>
                <a:cs typeface="Calibri"/>
              </a:rPr>
              <a:t>et</a:t>
            </a:r>
            <a:r>
              <a:rPr sz="800" spc="-10" dirty="0">
                <a:solidFill>
                  <a:srgbClr val="F2F2F2"/>
                </a:solidFill>
                <a:latin typeface="Calibri"/>
                <a:cs typeface="Calibri"/>
              </a:rPr>
              <a:t> al. (2015) Nat Comm 6:7045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9B43391-8FEB-E748-A407-4400DC0E8DBA}"/>
              </a:ext>
            </a:extLst>
          </p:cNvPr>
          <p:cNvSpPr txBox="1"/>
          <p:nvPr/>
        </p:nvSpPr>
        <p:spPr>
          <a:xfrm>
            <a:off x="315922" y="1478230"/>
            <a:ext cx="4421178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RNA comes in many different flavors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Ribosomal-related RNAs: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rRNA, tRNA, snoRNA (up to 90% of RNAs)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Protein-coding RNAs: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mRNA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Regulatory RNAs: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microRNAs, lncRNAs</a:t>
            </a:r>
          </a:p>
        </p:txBody>
      </p:sp>
      <p:pic>
        <p:nvPicPr>
          <p:cNvPr id="16" name="Picture 4" descr="ncRNAs - all types of non-coding RNA (lncRNA, tRNA, rRNA, snRNA, snoRNA,  siRNA, miRNA, piRNA) - YouTube">
            <a:extLst>
              <a:ext uri="{FF2B5EF4-FFF2-40B4-BE49-F238E27FC236}">
                <a16:creationId xmlns:a16="http://schemas.microsoft.com/office/drawing/2014/main" id="{C902C9C7-99D9-FE47-B315-747155FDCC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71" t="20870"/>
          <a:stretch/>
        </p:blipFill>
        <p:spPr bwMode="auto">
          <a:xfrm>
            <a:off x="4406900" y="1039252"/>
            <a:ext cx="4421178" cy="2062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 descr="Messenger RNA - Wikipedia">
            <a:extLst>
              <a:ext uri="{FF2B5EF4-FFF2-40B4-BE49-F238E27FC236}">
                <a16:creationId xmlns:a16="http://schemas.microsoft.com/office/drawing/2014/main" id="{4893026A-3057-FE43-9B97-B289DF1841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94"/>
          <a:stretch/>
        </p:blipFill>
        <p:spPr bwMode="auto">
          <a:xfrm>
            <a:off x="6228962" y="3653205"/>
            <a:ext cx="1492345" cy="2706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2E3B32F-3952-EA4F-A98F-0659A2427481}"/>
              </a:ext>
            </a:extLst>
          </p:cNvPr>
          <p:cNvSpPr txBox="1"/>
          <p:nvPr/>
        </p:nvSpPr>
        <p:spPr>
          <a:xfrm>
            <a:off x="5843870" y="3239786"/>
            <a:ext cx="1877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messenger RNA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E160C50-8FB1-AA43-A94B-4494FEAA0C67}"/>
              </a:ext>
            </a:extLst>
          </p:cNvPr>
          <p:cNvSpPr/>
          <p:nvPr/>
        </p:nvSpPr>
        <p:spPr>
          <a:xfrm>
            <a:off x="6997700" y="900898"/>
            <a:ext cx="546100" cy="2675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666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>
            <a:extLst>
              <a:ext uri="{FF2B5EF4-FFF2-40B4-BE49-F238E27FC236}">
                <a16:creationId xmlns:a16="http://schemas.microsoft.com/office/drawing/2014/main" id="{D4F5618E-5E3A-1848-8B9B-8E9C38C95F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2387" y="0"/>
            <a:ext cx="52816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9BE728-9CF1-0347-83F0-2C1C9434F6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19882"/>
            <a:ext cx="3862387" cy="1810617"/>
          </a:xfrm>
        </p:spPr>
        <p:txBody>
          <a:bodyPr anchor="ctr" anchorCtr="1">
            <a:noAutofit/>
          </a:bodyPr>
          <a:lstStyle/>
          <a:p>
            <a:br>
              <a:rPr lang="en-US" sz="3200" b="1" dirty="0">
                <a:solidFill>
                  <a:schemeClr val="accent6">
                    <a:lumMod val="50000"/>
                  </a:schemeClr>
                </a:solidFill>
                <a:latin typeface="Helvetica" pitchFamily="2" charset="0"/>
                <a:ea typeface="Helvetica" charset="0"/>
                <a:cs typeface="Helvetica" charset="0"/>
              </a:rPr>
            </a:br>
            <a:br>
              <a:rPr lang="en-US" sz="3200" b="1" dirty="0">
                <a:solidFill>
                  <a:schemeClr val="accent6">
                    <a:lumMod val="50000"/>
                  </a:schemeClr>
                </a:solidFill>
                <a:latin typeface="Helvetica" pitchFamily="2" charset="0"/>
                <a:ea typeface="Helvetica" charset="0"/>
                <a:cs typeface="Helvetica" charset="0"/>
              </a:rPr>
            </a:br>
            <a:r>
              <a:rPr lang="en-US" sz="3200" b="1" dirty="0">
                <a:solidFill>
                  <a:schemeClr val="accent6">
                    <a:lumMod val="50000"/>
                  </a:schemeClr>
                </a:solidFill>
                <a:latin typeface="Helvetica" pitchFamily="2" charset="0"/>
                <a:ea typeface="Helvetica" charset="0"/>
                <a:cs typeface="Helvetica" charset="0"/>
              </a:rPr>
              <a:t>Comprehensive transcriptome analysis</a:t>
            </a:r>
            <a:br>
              <a:rPr lang="en-US" sz="3200" b="1" dirty="0">
                <a:solidFill>
                  <a:schemeClr val="accent6">
                    <a:lumMod val="50000"/>
                  </a:schemeClr>
                </a:solidFill>
                <a:latin typeface="Helvetica" pitchFamily="2" charset="0"/>
                <a:ea typeface="Helvetica" charset="0"/>
                <a:cs typeface="Helvetica" charset="0"/>
              </a:rPr>
            </a:br>
            <a:br>
              <a:rPr lang="en-US" sz="3200" b="1" dirty="0">
                <a:solidFill>
                  <a:schemeClr val="accent6">
                    <a:lumMod val="50000"/>
                  </a:schemeClr>
                </a:solidFill>
                <a:latin typeface="Helvetica" pitchFamily="2" charset="0"/>
                <a:ea typeface="Helvetica" charset="0"/>
                <a:cs typeface="Helvetica" charset="0"/>
              </a:rPr>
            </a:br>
            <a:endParaRPr lang="en-US" sz="3200" b="1" dirty="0">
              <a:solidFill>
                <a:schemeClr val="accent6">
                  <a:lumMod val="50000"/>
                </a:schemeClr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07288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377208-D197-0A4D-A78F-3EF635FAA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59555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>
                <a:solidFill>
                  <a:schemeClr val="accent6">
                    <a:lumMod val="50000"/>
                  </a:schemeClr>
                </a:solidFill>
              </a:rPr>
              <a:t>Before building the libraries need to perform target enrichment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08715D-D531-684A-BDB1-608BD5C17A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4974" y="1717329"/>
            <a:ext cx="8569325" cy="4351338"/>
          </a:xfrm>
        </p:spPr>
        <p:txBody>
          <a:bodyPr/>
          <a:lstStyle/>
          <a:p>
            <a:r>
              <a:rPr lang="en-US" sz="3200" dirty="0"/>
              <a:t>If rRNA is not removed, the majority of the final sequencing reads would be from rRNA and not mRNA</a:t>
            </a:r>
          </a:p>
          <a:p>
            <a:r>
              <a:rPr lang="en-US" sz="3200" dirty="0"/>
              <a:t>Therefore, it necessary to enrich for mRNA </a:t>
            </a:r>
          </a:p>
          <a:p>
            <a:r>
              <a:rPr lang="en-US" sz="3200" dirty="0"/>
              <a:t>Two common strategies: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3200" dirty="0"/>
              <a:t>Poly A+ selection = mRNA only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3200" dirty="0"/>
              <a:t>rRNA depletion = mRNA + </a:t>
            </a:r>
            <a:r>
              <a:rPr lang="en-US" sz="3200" i="1" dirty="0"/>
              <a:t>other species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51963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51E1FE-7C1D-5345-88F4-AC8470710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1097914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>
                <a:solidFill>
                  <a:schemeClr val="accent6">
                    <a:lumMod val="50000"/>
                  </a:schemeClr>
                </a:solidFill>
              </a:rPr>
              <a:t>Poly-A versus rRNA depletion?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34B953-24CB-6041-A4DC-2D7092B31F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90689"/>
            <a:ext cx="7886700" cy="4486274"/>
          </a:xfrm>
        </p:spPr>
        <p:txBody>
          <a:bodyPr/>
          <a:lstStyle/>
          <a:p>
            <a:r>
              <a:rPr lang="en-US" dirty="0"/>
              <a:t>For differential gene expression, most enrich using Poly(A)+</a:t>
            </a:r>
          </a:p>
          <a:p>
            <a:r>
              <a:rPr lang="en-US" dirty="0"/>
              <a:t>However: </a:t>
            </a:r>
          </a:p>
          <a:p>
            <a:pPr lvl="1"/>
            <a:r>
              <a:rPr lang="en-US" dirty="0"/>
              <a:t>If you are aiming to obtain information about long non-coding RNA’s perform ribosomal RNA depletion</a:t>
            </a:r>
          </a:p>
          <a:p>
            <a:pPr lvl="1"/>
            <a:r>
              <a:rPr lang="en-US" dirty="0"/>
              <a:t>Bacterial mRNAs are also not poly-adenylated</a:t>
            </a:r>
          </a:p>
        </p:txBody>
      </p:sp>
      <p:pic>
        <p:nvPicPr>
          <p:cNvPr id="21506" name="Picture 2" descr="Poly(A) RNA Selection Kit V1.5, Lexogen GmbH, Austria • BioEntist Co., Ltd.">
            <a:extLst>
              <a:ext uri="{FF2B5EF4-FFF2-40B4-BE49-F238E27FC236}">
                <a16:creationId xmlns:a16="http://schemas.microsoft.com/office/drawing/2014/main" id="{0196555F-37A8-B04C-AC05-5F908C8AEA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104" b="16896"/>
          <a:stretch/>
        </p:blipFill>
        <p:spPr bwMode="auto">
          <a:xfrm>
            <a:off x="381299" y="4352925"/>
            <a:ext cx="8583823" cy="1958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12786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27619D-087B-0F46-99A6-373F09B58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err="1">
                <a:solidFill>
                  <a:schemeClr val="accent6">
                    <a:lumMod val="50000"/>
                  </a:schemeClr>
                </a:solidFill>
              </a:rPr>
              <a:t>Strandedness</a:t>
            </a:r>
            <a:endParaRPr lang="en-US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B3E3A7-D86A-AA4E-B611-170D946B50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Another consideration is whether to generate strand-preserving libraries </a:t>
            </a:r>
          </a:p>
          <a:p>
            <a:pPr lvl="1">
              <a:buFont typeface="Wingdings" pitchFamily="2" charset="2"/>
              <a:buChar char="v"/>
            </a:pPr>
            <a:r>
              <a:rPr lang="en-US" dirty="0"/>
              <a:t>Libraries can be stranded or </a:t>
            </a:r>
            <a:r>
              <a:rPr lang="en-US" dirty="0" err="1"/>
              <a:t>unstranded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The implication of </a:t>
            </a:r>
            <a:r>
              <a:rPr lang="en-US" b="1" dirty="0"/>
              <a:t>stranded</a:t>
            </a:r>
            <a:r>
              <a:rPr lang="en-US" dirty="0"/>
              <a:t> libraries is that you could distinguish whether the reads are derived from forward or reverse-encoded transcripts</a:t>
            </a:r>
          </a:p>
        </p:txBody>
      </p:sp>
    </p:spTree>
    <p:extLst>
      <p:ext uri="{BB962C8B-B14F-4D97-AF65-F5344CB8AC3E}">
        <p14:creationId xmlns:p14="http://schemas.microsoft.com/office/powerpoint/2010/main" val="415446103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27619D-087B-0F46-99A6-373F09B58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59701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 err="1">
                <a:solidFill>
                  <a:schemeClr val="accent6">
                    <a:lumMod val="50000"/>
                  </a:schemeClr>
                </a:solidFill>
              </a:rPr>
              <a:t>Strandedness</a:t>
            </a:r>
            <a:endParaRPr lang="en-US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B9E49BD-8625-AD45-8C79-9CBB0689E5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482" name="Picture 2" descr="Stranded RNAseq data look like this. ">
            <a:extLst>
              <a:ext uri="{FF2B5EF4-FFF2-40B4-BE49-F238E27FC236}">
                <a16:creationId xmlns:a16="http://schemas.microsoft.com/office/drawing/2014/main" id="{22DB7E74-8958-834A-A7A2-56BEF67F67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725" y="1106663"/>
            <a:ext cx="8464550" cy="5252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58F8793-C659-3B49-A30A-D7150AF7C140}"/>
              </a:ext>
            </a:extLst>
          </p:cNvPr>
          <p:cNvSpPr txBox="1"/>
          <p:nvPr/>
        </p:nvSpPr>
        <p:spPr>
          <a:xfrm>
            <a:off x="1257300" y="6400073"/>
            <a:ext cx="1851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Red</a:t>
            </a:r>
            <a:r>
              <a:rPr lang="en-US" b="1" dirty="0"/>
              <a:t> = + strand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DB0688F-39DE-AC41-A586-D076C589C5FF}"/>
              </a:ext>
            </a:extLst>
          </p:cNvPr>
          <p:cNvSpPr txBox="1"/>
          <p:nvPr/>
        </p:nvSpPr>
        <p:spPr>
          <a:xfrm>
            <a:off x="6111857" y="6393512"/>
            <a:ext cx="1858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Blue</a:t>
            </a:r>
            <a:r>
              <a:rPr lang="en-US" b="1" dirty="0"/>
              <a:t> = - strand </a:t>
            </a:r>
          </a:p>
        </p:txBody>
      </p:sp>
    </p:spTree>
    <p:extLst>
      <p:ext uri="{BB962C8B-B14F-4D97-AF65-F5344CB8AC3E}">
        <p14:creationId xmlns:p14="http://schemas.microsoft.com/office/powerpoint/2010/main" val="187268531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6023" y="1052552"/>
            <a:ext cx="4172925" cy="5450864"/>
            <a:chOff x="551825" y="1210491"/>
            <a:chExt cx="2860795" cy="4383287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51825" y="1210491"/>
              <a:ext cx="2860795" cy="4305543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205222" y="5377878"/>
              <a:ext cx="1644650" cy="215900"/>
            </a:xfrm>
            <a:custGeom>
              <a:avLst/>
              <a:gdLst/>
              <a:ahLst/>
              <a:cxnLst/>
              <a:rect l="l" t="t" r="r" b="b"/>
              <a:pathLst>
                <a:path w="1644650" h="215900">
                  <a:moveTo>
                    <a:pt x="1644485" y="0"/>
                  </a:moveTo>
                  <a:lnTo>
                    <a:pt x="0" y="0"/>
                  </a:lnTo>
                  <a:lnTo>
                    <a:pt x="0" y="215444"/>
                  </a:lnTo>
                  <a:lnTo>
                    <a:pt x="1644485" y="215444"/>
                  </a:lnTo>
                  <a:lnTo>
                    <a:pt x="164448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768975" y="272521"/>
            <a:ext cx="7886700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z="4000" b="1" spc="-35" dirty="0">
                <a:solidFill>
                  <a:schemeClr val="accent6">
                    <a:lumMod val="50000"/>
                  </a:schemeClr>
                </a:solidFill>
              </a:rPr>
              <a:t>RNA-seq</a:t>
            </a:r>
            <a:r>
              <a:rPr sz="4000" b="1" spc="-55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4000" b="1" spc="-45" dirty="0">
                <a:solidFill>
                  <a:schemeClr val="accent6">
                    <a:lumMod val="50000"/>
                  </a:schemeClr>
                </a:solidFill>
              </a:rPr>
              <a:t>Library build steps</a:t>
            </a:r>
            <a:endParaRPr sz="4000" b="1" spc="-45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6023" y="6566916"/>
            <a:ext cx="2466975" cy="248285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240665" marR="5080" indent="-228600">
              <a:lnSpc>
                <a:spcPts val="790"/>
              </a:lnSpc>
              <a:spcBef>
                <a:spcPts val="26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800" spc="-15" dirty="0">
                <a:solidFill>
                  <a:srgbClr val="F2F2F2"/>
                </a:solidFill>
                <a:latin typeface="Calibri"/>
                <a:cs typeface="Calibri"/>
              </a:rPr>
              <a:t>Kukurba,</a:t>
            </a:r>
            <a:r>
              <a:rPr sz="800" spc="-5" dirty="0">
                <a:solidFill>
                  <a:srgbClr val="F2F2F2"/>
                </a:solidFill>
                <a:latin typeface="Calibri"/>
                <a:cs typeface="Calibri"/>
              </a:rPr>
              <a:t> </a:t>
            </a:r>
            <a:r>
              <a:rPr sz="800" spc="-10" dirty="0">
                <a:solidFill>
                  <a:srgbClr val="F2F2F2"/>
                </a:solidFill>
                <a:latin typeface="Calibri"/>
                <a:cs typeface="Calibri"/>
              </a:rPr>
              <a:t>Mongomery</a:t>
            </a:r>
            <a:r>
              <a:rPr sz="800" spc="-5" dirty="0">
                <a:solidFill>
                  <a:srgbClr val="F2F2F2"/>
                </a:solidFill>
                <a:latin typeface="Calibri"/>
                <a:cs typeface="Calibri"/>
              </a:rPr>
              <a:t> </a:t>
            </a:r>
            <a:r>
              <a:rPr sz="800" spc="-10" dirty="0">
                <a:solidFill>
                  <a:srgbClr val="F2F2F2"/>
                </a:solidFill>
                <a:latin typeface="Calibri"/>
                <a:cs typeface="Calibri"/>
              </a:rPr>
              <a:t>(2015) Cold</a:t>
            </a:r>
            <a:r>
              <a:rPr sz="800" spc="-5" dirty="0">
                <a:solidFill>
                  <a:srgbClr val="F2F2F2"/>
                </a:solidFill>
                <a:latin typeface="Calibri"/>
                <a:cs typeface="Calibri"/>
              </a:rPr>
              <a:t> </a:t>
            </a:r>
            <a:r>
              <a:rPr sz="800" spc="-10" dirty="0">
                <a:solidFill>
                  <a:srgbClr val="F2F2F2"/>
                </a:solidFill>
                <a:latin typeface="Calibri"/>
                <a:cs typeface="Calibri"/>
              </a:rPr>
              <a:t>Spring Harb.</a:t>
            </a:r>
            <a:r>
              <a:rPr sz="800" dirty="0">
                <a:solidFill>
                  <a:srgbClr val="F2F2F2"/>
                </a:solidFill>
                <a:latin typeface="Calibri"/>
                <a:cs typeface="Calibri"/>
              </a:rPr>
              <a:t> </a:t>
            </a:r>
            <a:r>
              <a:rPr sz="800" spc="-10" dirty="0">
                <a:solidFill>
                  <a:srgbClr val="F2F2F2"/>
                </a:solidFill>
                <a:latin typeface="Calibri"/>
                <a:cs typeface="Calibri"/>
              </a:rPr>
              <a:t>Protoc. </a:t>
            </a:r>
            <a:r>
              <a:rPr sz="800" spc="-170" dirty="0">
                <a:solidFill>
                  <a:srgbClr val="F2F2F2"/>
                </a:solidFill>
                <a:latin typeface="Calibri"/>
                <a:cs typeface="Calibri"/>
              </a:rPr>
              <a:t> </a:t>
            </a:r>
            <a:r>
              <a:rPr sz="800" spc="-10" dirty="0">
                <a:solidFill>
                  <a:srgbClr val="F2F2F2"/>
                </a:solidFill>
                <a:latin typeface="Calibri"/>
                <a:cs typeface="Calibri"/>
              </a:rPr>
              <a:t>Gaida</a:t>
            </a:r>
            <a:r>
              <a:rPr sz="800" spc="-15" dirty="0">
                <a:solidFill>
                  <a:srgbClr val="F2F2F2"/>
                </a:solidFill>
                <a:latin typeface="Calibri"/>
                <a:cs typeface="Calibri"/>
              </a:rPr>
              <a:t> </a:t>
            </a:r>
            <a:r>
              <a:rPr sz="800" spc="-10" dirty="0">
                <a:solidFill>
                  <a:srgbClr val="F2F2F2"/>
                </a:solidFill>
                <a:latin typeface="Calibri"/>
                <a:cs typeface="Calibri"/>
              </a:rPr>
              <a:t>SM </a:t>
            </a:r>
            <a:r>
              <a:rPr sz="800" spc="-5" dirty="0">
                <a:solidFill>
                  <a:srgbClr val="F2F2F2"/>
                </a:solidFill>
                <a:latin typeface="Calibri"/>
                <a:cs typeface="Calibri"/>
              </a:rPr>
              <a:t>et</a:t>
            </a:r>
            <a:r>
              <a:rPr sz="800" spc="-10" dirty="0">
                <a:solidFill>
                  <a:srgbClr val="F2F2F2"/>
                </a:solidFill>
                <a:latin typeface="Calibri"/>
                <a:cs typeface="Calibri"/>
              </a:rPr>
              <a:t> al. (2015) Nat Comm 6:7045</a:t>
            </a:r>
            <a:endParaRPr sz="800">
              <a:latin typeface="Calibri"/>
              <a:cs typeface="Calibri"/>
            </a:endParaRPr>
          </a:p>
        </p:txBody>
      </p:sp>
      <p:pic>
        <p:nvPicPr>
          <p:cNvPr id="15" name="Graphic 14" descr="Checkbox Checked with solid fill">
            <a:extLst>
              <a:ext uri="{FF2B5EF4-FFF2-40B4-BE49-F238E27FC236}">
                <a16:creationId xmlns:a16="http://schemas.microsoft.com/office/drawing/2014/main" id="{48A31A16-0987-6D4B-AD40-0D96553A36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37854" y="1090652"/>
            <a:ext cx="914400" cy="914400"/>
          </a:xfrm>
          <a:prstGeom prst="rect">
            <a:avLst/>
          </a:prstGeom>
        </p:spPr>
      </p:pic>
      <p:pic>
        <p:nvPicPr>
          <p:cNvPr id="16" name="Graphic 15" descr="Checkbox Checked with solid fill">
            <a:extLst>
              <a:ext uri="{FF2B5EF4-FFF2-40B4-BE49-F238E27FC236}">
                <a16:creationId xmlns:a16="http://schemas.microsoft.com/office/drawing/2014/main" id="{460A673A-0860-3843-B7AF-D54DC51322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37854" y="2324207"/>
            <a:ext cx="914400" cy="914400"/>
          </a:xfrm>
          <a:prstGeom prst="rect">
            <a:avLst/>
          </a:prstGeom>
        </p:spPr>
      </p:pic>
      <p:pic>
        <p:nvPicPr>
          <p:cNvPr id="17" name="Graphic 16" descr="Checkbox Checked with solid fill">
            <a:extLst>
              <a:ext uri="{FF2B5EF4-FFF2-40B4-BE49-F238E27FC236}">
                <a16:creationId xmlns:a16="http://schemas.microsoft.com/office/drawing/2014/main" id="{6B9F25F2-7CA6-8C40-BB5D-8B98583B16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64052" y="3506720"/>
            <a:ext cx="914400" cy="9144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86786D2-F755-FC4E-98BC-8C5E510E3ECD}"/>
              </a:ext>
            </a:extLst>
          </p:cNvPr>
          <p:cNvSpPr txBox="1"/>
          <p:nvPr/>
        </p:nvSpPr>
        <p:spPr>
          <a:xfrm>
            <a:off x="5352254" y="1309237"/>
            <a:ext cx="18277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Isolate RNA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521ACC0-7FE2-274E-B750-2A455F9D9EC0}"/>
              </a:ext>
            </a:extLst>
          </p:cNvPr>
          <p:cNvSpPr txBox="1"/>
          <p:nvPr/>
        </p:nvSpPr>
        <p:spPr>
          <a:xfrm>
            <a:off x="5394852" y="2550574"/>
            <a:ext cx="31636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RNA species diversity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2566E35-6154-6746-80C7-BC7972785663}"/>
              </a:ext>
            </a:extLst>
          </p:cNvPr>
          <p:cNvSpPr txBox="1"/>
          <p:nvPr/>
        </p:nvSpPr>
        <p:spPr>
          <a:xfrm>
            <a:off x="5352254" y="3628953"/>
            <a:ext cx="25811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target enrichment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4F18B36-326D-AF45-929A-884C717F77A5}"/>
              </a:ext>
            </a:extLst>
          </p:cNvPr>
          <p:cNvSpPr txBox="1"/>
          <p:nvPr/>
        </p:nvSpPr>
        <p:spPr>
          <a:xfrm>
            <a:off x="5352254" y="4751622"/>
            <a:ext cx="280301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cDNA conversion / </a:t>
            </a:r>
          </a:p>
          <a:p>
            <a:r>
              <a:rPr lang="en-US" sz="2400" dirty="0"/>
              <a:t>PCR amplification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02DC3C2-C8C1-7947-B3BF-AACCE9818D32}"/>
              </a:ext>
            </a:extLst>
          </p:cNvPr>
          <p:cNvSpPr/>
          <p:nvPr/>
        </p:nvSpPr>
        <p:spPr>
          <a:xfrm>
            <a:off x="4686302" y="4794365"/>
            <a:ext cx="469900" cy="461665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3722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78263E-63AD-5F4B-ABC9-D5AE11DF6C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58873"/>
          </a:xfrm>
        </p:spPr>
        <p:txBody>
          <a:bodyPr>
            <a:noAutofit/>
          </a:bodyPr>
          <a:lstStyle/>
          <a:p>
            <a:pPr algn="ctr"/>
            <a:r>
              <a:rPr lang="en-US" sz="3600" b="1" dirty="0">
                <a:solidFill>
                  <a:schemeClr val="accent6">
                    <a:lumMod val="50000"/>
                  </a:schemeClr>
                </a:solidFill>
              </a:rPr>
              <a:t>Caveat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41872E-5EDA-1648-ACDC-B26703649A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6421" y="4547259"/>
            <a:ext cx="7886700" cy="1613064"/>
          </a:xfrm>
        </p:spPr>
        <p:txBody>
          <a:bodyPr>
            <a:normAutofit/>
          </a:bodyPr>
          <a:lstStyle/>
          <a:p>
            <a:r>
              <a:rPr lang="en-US" sz="3200" dirty="0"/>
              <a:t>Differential Gene Expression: quantitative evaluation and comparison of transcript levels across treatments or groups </a:t>
            </a:r>
          </a:p>
          <a:p>
            <a:endParaRPr lang="en-US" sz="3200" dirty="0"/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7FF0013-7F00-464F-9FE2-6AB5649FEA1E}"/>
              </a:ext>
            </a:extLst>
          </p:cNvPr>
          <p:cNvSpPr/>
          <p:nvPr/>
        </p:nvSpPr>
        <p:spPr>
          <a:xfrm flipV="1">
            <a:off x="627344" y="4333504"/>
            <a:ext cx="8084855" cy="2040575"/>
          </a:xfrm>
          <a:prstGeom prst="rect">
            <a:avLst/>
          </a:prstGeom>
          <a:noFill/>
          <a:ln w="571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06E347-BDD5-6748-8EB5-F78DA43BCAE7}"/>
              </a:ext>
            </a:extLst>
          </p:cNvPr>
          <p:cNvSpPr txBox="1"/>
          <p:nvPr/>
        </p:nvSpPr>
        <p:spPr>
          <a:xfrm>
            <a:off x="627345" y="1628346"/>
            <a:ext cx="78867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Transcriptome is the collection of all transcript readouts present in a cell. RNA-seq can be used to explore and/or quantify the transcriptome of an organism, which can be utilized for many types of experiments:  </a:t>
            </a:r>
          </a:p>
        </p:txBody>
      </p:sp>
    </p:spTree>
    <p:extLst>
      <p:ext uri="{BB962C8B-B14F-4D97-AF65-F5344CB8AC3E}">
        <p14:creationId xmlns:p14="http://schemas.microsoft.com/office/powerpoint/2010/main" val="168164412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5D305-3D23-C446-BE4F-1BABC13610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411810"/>
            <a:ext cx="7886700" cy="585717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Library Prep steps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4C5EBA92-6BFE-8F41-9B98-57993AC703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5384"/>
          <a:stretch/>
        </p:blipFill>
        <p:spPr>
          <a:xfrm>
            <a:off x="109429" y="1092201"/>
            <a:ext cx="8704371" cy="5353989"/>
          </a:xfrm>
        </p:spPr>
      </p:pic>
    </p:spTree>
    <p:extLst>
      <p:ext uri="{BB962C8B-B14F-4D97-AF65-F5344CB8AC3E}">
        <p14:creationId xmlns:p14="http://schemas.microsoft.com/office/powerpoint/2010/main" val="335751194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5D305-3D23-C446-BE4F-1BABC13610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25474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Library Prep steps continued</a:t>
            </a:r>
          </a:p>
        </p:txBody>
      </p:sp>
      <p:pic>
        <p:nvPicPr>
          <p:cNvPr id="5" name="Content Placeholder 4" descr="Timeline&#10;&#10;Description automatically generated">
            <a:extLst>
              <a:ext uri="{FF2B5EF4-FFF2-40B4-BE49-F238E27FC236}">
                <a16:creationId xmlns:a16="http://schemas.microsoft.com/office/drawing/2014/main" id="{65595C10-790B-F247-8677-950BC7ACC2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93800" y="990601"/>
            <a:ext cx="6553200" cy="5649706"/>
          </a:xfrm>
        </p:spPr>
      </p:pic>
    </p:spTree>
    <p:extLst>
      <p:ext uri="{BB962C8B-B14F-4D97-AF65-F5344CB8AC3E}">
        <p14:creationId xmlns:p14="http://schemas.microsoft.com/office/powerpoint/2010/main" val="178886625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127C1-812C-124E-A68D-55AE1BEA0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b="1" dirty="0">
                <a:solidFill>
                  <a:schemeClr val="accent6">
                    <a:lumMod val="50000"/>
                  </a:schemeClr>
                </a:solidFill>
              </a:rPr>
              <a:t>Common mistakes during library build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C8EACF-0067-B542-9807-B994BEE65E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Addition of adapters and unique barcodes </a:t>
            </a:r>
          </a:p>
          <a:p>
            <a:r>
              <a:rPr lang="en-US" dirty="0"/>
              <a:t>Number of PCR cycles </a:t>
            </a:r>
          </a:p>
          <a:p>
            <a:endParaRPr lang="en-US" dirty="0"/>
          </a:p>
        </p:txBody>
      </p:sp>
      <p:pic>
        <p:nvPicPr>
          <p:cNvPr id="30722" name="Picture 2" descr="Sample Quality Control in Agilent NGS Solutions">
            <a:extLst>
              <a:ext uri="{FF2B5EF4-FFF2-40B4-BE49-F238E27FC236}">
                <a16:creationId xmlns:a16="http://schemas.microsoft.com/office/drawing/2014/main" id="{D3ACE119-A4F9-974D-80D5-232FD1C30F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3618491"/>
            <a:ext cx="4114107" cy="2693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451906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C8EACF-0067-B542-9807-B994BEE65E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Addition of adapters and unique barcodes </a:t>
            </a:r>
          </a:p>
          <a:p>
            <a:r>
              <a:rPr lang="en-US" dirty="0"/>
              <a:t>Number of PCR cycles </a:t>
            </a:r>
          </a:p>
          <a:p>
            <a:r>
              <a:rPr lang="en-US" dirty="0" err="1"/>
              <a:t>Ampure</a:t>
            </a:r>
            <a:r>
              <a:rPr lang="en-US" dirty="0"/>
              <a:t> XP beads usage </a:t>
            </a:r>
          </a:p>
        </p:txBody>
      </p:sp>
      <p:pic>
        <p:nvPicPr>
          <p:cNvPr id="29698" name="Picture 2" descr="Purification procedures | NGS Success | OGT">
            <a:extLst>
              <a:ext uri="{FF2B5EF4-FFF2-40B4-BE49-F238E27FC236}">
                <a16:creationId xmlns:a16="http://schemas.microsoft.com/office/drawing/2014/main" id="{F2151CAA-BED5-A349-B0EF-A56C1FC78A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3429000"/>
            <a:ext cx="7747000" cy="311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EFBD72B-8112-3747-B3C5-7AC8A73EE00B}"/>
              </a:ext>
            </a:extLst>
          </p:cNvPr>
          <p:cNvSpPr txBox="1">
            <a:spLocks/>
          </p:cNvSpPr>
          <p:nvPr/>
        </p:nvSpPr>
        <p:spPr>
          <a:xfrm>
            <a:off x="805988" y="36115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>
                <a:solidFill>
                  <a:schemeClr val="accent6">
                    <a:lumMod val="50000"/>
                  </a:schemeClr>
                </a:solidFill>
              </a:rPr>
              <a:t>Common mistakes during library build </a:t>
            </a:r>
          </a:p>
        </p:txBody>
      </p:sp>
    </p:spTree>
    <p:extLst>
      <p:ext uri="{BB962C8B-B14F-4D97-AF65-F5344CB8AC3E}">
        <p14:creationId xmlns:p14="http://schemas.microsoft.com/office/powerpoint/2010/main" val="343624593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127C1-812C-124E-A68D-55AE1BEA0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b="1" dirty="0">
                <a:solidFill>
                  <a:schemeClr val="accent6">
                    <a:lumMod val="50000"/>
                  </a:schemeClr>
                </a:solidFill>
              </a:rPr>
              <a:t>Common mistakes during library build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C8EACF-0067-B542-9807-B994BEE65E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Addition of adapters and unique barcodes </a:t>
            </a:r>
          </a:p>
          <a:p>
            <a:r>
              <a:rPr lang="en-US" dirty="0"/>
              <a:t>Number of PCR cycles </a:t>
            </a:r>
          </a:p>
          <a:p>
            <a:r>
              <a:rPr lang="en-US" dirty="0" err="1"/>
              <a:t>Ampure</a:t>
            </a:r>
            <a:r>
              <a:rPr lang="en-US" dirty="0"/>
              <a:t> XP beads usage </a:t>
            </a:r>
          </a:p>
          <a:p>
            <a:r>
              <a:rPr lang="en-US" dirty="0"/>
              <a:t>RNA fragmentation</a:t>
            </a:r>
          </a:p>
        </p:txBody>
      </p:sp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B574E486-14A5-C149-A61F-F697BBBF8D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611"/>
          <a:stretch/>
        </p:blipFill>
        <p:spPr>
          <a:xfrm>
            <a:off x="165100" y="3800326"/>
            <a:ext cx="8813800" cy="2692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04169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182030"/>
            <a:ext cx="9144000" cy="9977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z="3200" b="1" spc="-5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sz="3200" b="1" spc="-5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xperiment</a:t>
            </a:r>
            <a:r>
              <a:rPr lang="en-US" sz="3200" b="1" spc="-5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</a:t>
            </a:r>
            <a:r>
              <a:rPr sz="3200" b="1" spc="-2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spc="-2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</a:t>
            </a:r>
            <a:r>
              <a:rPr sz="32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orkflow</a:t>
            </a:r>
            <a:r>
              <a:rPr lang="en-US" sz="32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u="sng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before</a:t>
            </a:r>
            <a:r>
              <a:rPr lang="en-US" sz="32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it gets sequenced</a:t>
            </a:r>
            <a:endParaRPr sz="3200" b="1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969202" y="1127908"/>
            <a:ext cx="1402894" cy="28918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b="1" spc="-30" dirty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b="1" spc="-175" dirty="0">
                <a:latin typeface="Arial" panose="020B0604020202020204" pitchFamily="34" charset="0"/>
                <a:cs typeface="Arial" panose="020B0604020202020204" pitchFamily="34" charset="0"/>
              </a:rPr>
              <a:t>so</a:t>
            </a:r>
            <a:r>
              <a:rPr b="1" spc="-80" dirty="0"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r>
              <a:rPr b="1" spc="-114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b="1" spc="-5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b="1" spc="-90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b="1" spc="-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b="1" spc="-185" dirty="0">
                <a:latin typeface="Arial" panose="020B0604020202020204" pitchFamily="34" charset="0"/>
                <a:cs typeface="Arial" panose="020B0604020202020204" pitchFamily="34" charset="0"/>
              </a:rPr>
              <a:t>RN</a:t>
            </a:r>
            <a:r>
              <a:rPr b="1" spc="-19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b="1" spc="-254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2807" y="5674064"/>
            <a:ext cx="2341284" cy="56618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5"/>
              </a:spcBef>
            </a:pPr>
            <a:r>
              <a:rPr lang="en-US" b="1" spc="-165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b="1" spc="-100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b="1" spc="-95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b="1" spc="-130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b="1" spc="-254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b="1" spc="-7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b="1" spc="-5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b="1" spc="-240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b="1" spc="-85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b="1" spc="-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b="1" spc="-114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b="1" spc="-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b="1" spc="-260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b="1" spc="-9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b="1" spc="-4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en-US" b="1" spc="-40" dirty="0">
                <a:latin typeface="Arial" panose="020B0604020202020204" pitchFamily="34" charset="0"/>
                <a:cs typeface="Arial" panose="020B0604020202020204" pitchFamily="34" charset="0"/>
              </a:rPr>
              <a:t> generated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4290460" y="4094347"/>
            <a:ext cx="2443605" cy="2072804"/>
            <a:chOff x="3116404" y="4197151"/>
            <a:chExt cx="2443605" cy="2072804"/>
          </a:xfrm>
        </p:grpSpPr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024825" y="4197151"/>
              <a:ext cx="1535184" cy="138946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16404" y="5302215"/>
              <a:ext cx="1709927" cy="967740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5638269" y="3139177"/>
            <a:ext cx="3207384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66264">
              <a:lnSpc>
                <a:spcPct val="100000"/>
              </a:lnSpc>
            </a:pPr>
            <a:r>
              <a:rPr b="1" spc="-145" dirty="0">
                <a:latin typeface="Arial" panose="020B0604020202020204" pitchFamily="34" charset="0"/>
                <a:cs typeface="Arial" panose="020B0604020202020204" pitchFamily="34" charset="0"/>
              </a:rPr>
              <a:t>Lib</a:t>
            </a:r>
            <a:r>
              <a:rPr b="1" spc="-155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b="1" spc="-95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b="1" spc="-55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b="1" spc="-135" dirty="0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r>
              <a:rPr b="1" spc="-6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spc="-95" dirty="0">
                <a:latin typeface="Arial" panose="020B0604020202020204" pitchFamily="34" charset="0"/>
                <a:cs typeface="Arial" panose="020B0604020202020204" pitchFamily="34" charset="0"/>
              </a:rPr>
              <a:t>build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object 1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969202" y="1511504"/>
            <a:ext cx="1876451" cy="997710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1809799" y="1276943"/>
            <a:ext cx="2046606" cy="28918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b="1" spc="-170" dirty="0">
                <a:latin typeface="Arial" panose="020B0604020202020204" pitchFamily="34" charset="0"/>
                <a:cs typeface="Arial" panose="020B0604020202020204" pitchFamily="34" charset="0"/>
              </a:rPr>
              <a:t>Sam</a:t>
            </a:r>
            <a:r>
              <a:rPr b="1" spc="-160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b="1" spc="-130" dirty="0">
                <a:latin typeface="Arial" panose="020B0604020202020204" pitchFamily="34" charset="0"/>
                <a:cs typeface="Arial" panose="020B0604020202020204" pitchFamily="34" charset="0"/>
              </a:rPr>
              <a:t>les</a:t>
            </a:r>
            <a:r>
              <a:rPr b="1" spc="-75" dirty="0">
                <a:latin typeface="Arial" panose="020B0604020202020204" pitchFamily="34" charset="0"/>
                <a:cs typeface="Arial" panose="020B0604020202020204" pitchFamily="34" charset="0"/>
              </a:rPr>
              <a:t> of</a:t>
            </a:r>
            <a:r>
              <a:rPr b="1" spc="-8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b="1" spc="-55" dirty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b="1" spc="-135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b="1" spc="-10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b="1" spc="-90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b="1" spc="-80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b="1" spc="-175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b="1" spc="-190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b="1" spc="20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" name="object 1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508920" y="3472314"/>
            <a:ext cx="1402894" cy="1047547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31828" y="4680442"/>
            <a:ext cx="1840992" cy="900615"/>
          </a:xfrm>
          <a:prstGeom prst="rect">
            <a:avLst/>
          </a:prstGeom>
        </p:spPr>
      </p:pic>
      <p:sp>
        <p:nvSpPr>
          <p:cNvPr id="34" name="object 34"/>
          <p:cNvSpPr txBox="1"/>
          <p:nvPr/>
        </p:nvSpPr>
        <p:spPr>
          <a:xfrm>
            <a:off x="2666610" y="4509276"/>
            <a:ext cx="2826847" cy="28918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5"/>
              </a:spcBef>
            </a:pPr>
            <a:r>
              <a:rPr b="1" spc="-30" dirty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b="1" spc="-55" dirty="0"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r>
              <a:rPr b="1" spc="-50" dirty="0"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r>
              <a:rPr b="1" spc="-130" dirty="0">
                <a:latin typeface="Arial" panose="020B0604020202020204" pitchFamily="34" charset="0"/>
                <a:cs typeface="Arial" panose="020B0604020202020204" pitchFamily="34" charset="0"/>
              </a:rPr>
              <a:t>u</a:t>
            </a:r>
            <a:r>
              <a:rPr b="1" spc="-110" dirty="0">
                <a:latin typeface="Arial" panose="020B0604020202020204" pitchFamily="34" charset="0"/>
                <a:cs typeface="Arial" panose="020B0604020202020204" pitchFamily="34" charset="0"/>
              </a:rPr>
              <a:t>min</a:t>
            </a:r>
            <a:r>
              <a:rPr b="1" spc="-1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b="1" spc="-1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b="1" spc="-150" dirty="0">
                <a:latin typeface="Arial" panose="020B0604020202020204" pitchFamily="34" charset="0"/>
                <a:cs typeface="Arial" panose="020B0604020202020204" pitchFamily="34" charset="0"/>
              </a:rPr>
              <a:t>se</a:t>
            </a:r>
            <a:r>
              <a:rPr b="1" spc="-175" dirty="0">
                <a:latin typeface="Arial" panose="020B0604020202020204" pitchFamily="34" charset="0"/>
                <a:cs typeface="Arial" panose="020B0604020202020204" pitchFamily="34" charset="0"/>
              </a:rPr>
              <a:t>q</a:t>
            </a:r>
            <a:r>
              <a:rPr b="1" spc="-130" dirty="0">
                <a:latin typeface="Arial" panose="020B0604020202020204" pitchFamily="34" charset="0"/>
                <a:cs typeface="Arial" panose="020B0604020202020204" pitchFamily="34" charset="0"/>
              </a:rPr>
              <a:t>u</a:t>
            </a:r>
            <a:r>
              <a:rPr b="1" spc="-140" dirty="0">
                <a:latin typeface="Arial" panose="020B0604020202020204" pitchFamily="34" charset="0"/>
                <a:cs typeface="Arial" panose="020B0604020202020204" pitchFamily="34" charset="0"/>
              </a:rPr>
              <a:t>encin</a:t>
            </a:r>
            <a:r>
              <a:rPr b="1" spc="-160" dirty="0"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  <a:r>
              <a:rPr b="1" spc="-4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b="1" spc="-45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0B8772BF-E161-E146-8F80-BDDCC11FFE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743" b="69815"/>
          <a:stretch/>
        </p:blipFill>
        <p:spPr bwMode="auto">
          <a:xfrm>
            <a:off x="232186" y="1612628"/>
            <a:ext cx="5201832" cy="1888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BFA6E3A1-9AA8-3049-85A2-AAEE59FE6FBB}"/>
              </a:ext>
            </a:extLst>
          </p:cNvPr>
          <p:cNvSpPr txBox="1"/>
          <p:nvPr/>
        </p:nvSpPr>
        <p:spPr>
          <a:xfrm>
            <a:off x="551207" y="3059668"/>
            <a:ext cx="17235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PMID: 27548618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4CC941B2-40CF-BD4B-92AB-B2FE2E02D99C}"/>
              </a:ext>
            </a:extLst>
          </p:cNvPr>
          <p:cNvCxnSpPr>
            <a:stCxn id="5124" idx="3"/>
            <a:endCxn id="14" idx="1"/>
          </p:cNvCxnSpPr>
          <p:nvPr/>
        </p:nvCxnSpPr>
        <p:spPr>
          <a:xfrm flipV="1">
            <a:off x="5434018" y="2010359"/>
            <a:ext cx="1535184" cy="546740"/>
          </a:xfrm>
          <a:prstGeom prst="straightConnector1">
            <a:avLst/>
          </a:prstGeom>
          <a:ln w="571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27177F66-3154-A641-9DDD-18AAD82343F7}"/>
              </a:ext>
            </a:extLst>
          </p:cNvPr>
          <p:cNvCxnSpPr>
            <a:cxnSpLocks/>
          </p:cNvCxnSpPr>
          <p:nvPr/>
        </p:nvCxnSpPr>
        <p:spPr>
          <a:xfrm>
            <a:off x="8035151" y="2557099"/>
            <a:ext cx="143649" cy="496085"/>
          </a:xfrm>
          <a:prstGeom prst="straightConnector1">
            <a:avLst/>
          </a:prstGeom>
          <a:ln w="571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CC3FA1E-7417-394C-BC03-56F6C530B527}"/>
              </a:ext>
            </a:extLst>
          </p:cNvPr>
          <p:cNvCxnSpPr>
            <a:cxnSpLocks/>
          </p:cNvCxnSpPr>
          <p:nvPr/>
        </p:nvCxnSpPr>
        <p:spPr>
          <a:xfrm flipH="1">
            <a:off x="7718801" y="4544447"/>
            <a:ext cx="416792" cy="508022"/>
          </a:xfrm>
          <a:prstGeom prst="straightConnector1">
            <a:avLst/>
          </a:prstGeom>
          <a:ln w="571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ACD8D4E2-418A-EC45-A5EE-C9D701AB8F52}"/>
              </a:ext>
            </a:extLst>
          </p:cNvPr>
          <p:cNvCxnSpPr>
            <a:cxnSpLocks/>
          </p:cNvCxnSpPr>
          <p:nvPr/>
        </p:nvCxnSpPr>
        <p:spPr>
          <a:xfrm flipH="1">
            <a:off x="2285039" y="5130749"/>
            <a:ext cx="563927" cy="13819"/>
          </a:xfrm>
          <a:prstGeom prst="straightConnector1">
            <a:avLst/>
          </a:prstGeom>
          <a:ln w="571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Oval 52">
            <a:extLst>
              <a:ext uri="{FF2B5EF4-FFF2-40B4-BE49-F238E27FC236}">
                <a16:creationId xmlns:a16="http://schemas.microsoft.com/office/drawing/2014/main" id="{82E2E682-4662-9845-870F-026BE287A715}"/>
              </a:ext>
            </a:extLst>
          </p:cNvPr>
          <p:cNvSpPr/>
          <p:nvPr/>
        </p:nvSpPr>
        <p:spPr>
          <a:xfrm>
            <a:off x="479095" y="947825"/>
            <a:ext cx="558800" cy="476063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6745A885-DA6C-9E49-BB83-E3BA1BD8720F}"/>
              </a:ext>
            </a:extLst>
          </p:cNvPr>
          <p:cNvSpPr/>
          <p:nvPr/>
        </p:nvSpPr>
        <p:spPr>
          <a:xfrm>
            <a:off x="6152216" y="1201170"/>
            <a:ext cx="558800" cy="476063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2B97FFE3-B343-3A4E-BD92-69D66F7163DC}"/>
              </a:ext>
            </a:extLst>
          </p:cNvPr>
          <p:cNvSpPr/>
          <p:nvPr/>
        </p:nvSpPr>
        <p:spPr>
          <a:xfrm>
            <a:off x="6711016" y="3091208"/>
            <a:ext cx="558800" cy="476063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14494F1E-3EB9-0C4E-8536-B3228795FFA9}"/>
              </a:ext>
            </a:extLst>
          </p:cNvPr>
          <p:cNvSpPr/>
          <p:nvPr/>
        </p:nvSpPr>
        <p:spPr>
          <a:xfrm>
            <a:off x="7751740" y="5792029"/>
            <a:ext cx="558800" cy="476063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7C78C2D8-71ED-ED48-9459-23A345B8FBCB}"/>
              </a:ext>
            </a:extLst>
          </p:cNvPr>
          <p:cNvSpPr/>
          <p:nvPr/>
        </p:nvSpPr>
        <p:spPr>
          <a:xfrm>
            <a:off x="2066010" y="4151907"/>
            <a:ext cx="558800" cy="476063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5E71563-0B90-D74D-8DD0-0C086C930DE5}"/>
              </a:ext>
            </a:extLst>
          </p:cNvPr>
          <p:cNvSpPr/>
          <p:nvPr/>
        </p:nvSpPr>
        <p:spPr>
          <a:xfrm>
            <a:off x="2961185" y="4058963"/>
            <a:ext cx="5823488" cy="261700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45227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1D72A-21E5-F249-B586-58D7BEEF58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52700"/>
            <a:ext cx="7886700" cy="1110587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>
                <a:solidFill>
                  <a:schemeClr val="accent6">
                    <a:lumMod val="50000"/>
                  </a:schemeClr>
                </a:solidFill>
              </a:rPr>
              <a:t>Two main approaches in NGS: short-read vs long-read 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B9B222D-A898-3F45-B26D-5CBB0103AA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913" y="1487978"/>
            <a:ext cx="7716173" cy="5117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170913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69899" y="1031904"/>
            <a:ext cx="8383155" cy="3934410"/>
          </a:xfrm>
          <a:prstGeom prst="rect">
            <a:avLst/>
          </a:prstGeom>
        </p:spPr>
        <p:txBody>
          <a:bodyPr vert="horz" wrap="square" lIns="0" tIns="101600" rIns="0" bIns="0" rtlCol="0">
            <a:spAutoFit/>
          </a:bodyPr>
          <a:lstStyle/>
          <a:p>
            <a:pPr marL="355600" indent="-317500">
              <a:lnSpc>
                <a:spcPct val="100000"/>
              </a:lnSpc>
              <a:spcBef>
                <a:spcPts val="6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800" spc="-55" dirty="0">
                <a:latin typeface="Arial" panose="020B0604020202020204" pitchFamily="34" charset="0"/>
                <a:cs typeface="Arial" panose="020B0604020202020204" pitchFamily="34" charset="0"/>
              </a:rPr>
              <a:t>Typical</a:t>
            </a:r>
            <a:r>
              <a:rPr sz="2800" spc="-1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spc="-5" dirty="0">
                <a:latin typeface="Arial" panose="020B0604020202020204" pitchFamily="34" charset="0"/>
                <a:cs typeface="Arial" panose="020B0604020202020204" pitchFamily="34" charset="0"/>
              </a:rPr>
              <a:t>characteristics:</a:t>
            </a:r>
            <a:endParaRPr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9300" lvl="1" indent="-254000">
              <a:spcBef>
                <a:spcPts val="600"/>
              </a:spcBef>
              <a:buFont typeface="Arial"/>
              <a:buChar char="–"/>
              <a:tabLst>
                <a:tab pos="749300" algn="l"/>
              </a:tabLst>
            </a:pPr>
            <a:r>
              <a:rPr lang="en-US" sz="2800" spc="-5" dirty="0">
                <a:latin typeface="Arial" panose="020B0604020202020204" pitchFamily="34" charset="0"/>
                <a:cs typeface="Arial" panose="020B0604020202020204" pitchFamily="34" charset="0"/>
              </a:rPr>
              <a:t>Reads are short (100-300bp) 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9300" lvl="1" indent="-254000">
              <a:lnSpc>
                <a:spcPct val="100000"/>
              </a:lnSpc>
              <a:spcBef>
                <a:spcPts val="600"/>
              </a:spcBef>
              <a:buFont typeface="Arial"/>
              <a:buChar char="–"/>
              <a:tabLst>
                <a:tab pos="749300" algn="l"/>
              </a:tabLst>
            </a:pPr>
            <a:r>
              <a:rPr lang="en-US" sz="2800" spc="-5" dirty="0">
                <a:latin typeface="Arial" panose="020B0604020202020204" pitchFamily="34" charset="0"/>
                <a:cs typeface="Arial" panose="020B0604020202020204" pitchFamily="34" charset="0"/>
              </a:rPr>
              <a:t>Quality of bases decreases as the length of the read increases </a:t>
            </a:r>
          </a:p>
          <a:p>
            <a:pPr marL="749300" lvl="1" indent="-254000">
              <a:lnSpc>
                <a:spcPct val="100000"/>
              </a:lnSpc>
              <a:spcBef>
                <a:spcPts val="600"/>
              </a:spcBef>
              <a:buFont typeface="Arial"/>
              <a:buChar char="–"/>
              <a:tabLst>
                <a:tab pos="749300" algn="l"/>
              </a:tabLst>
            </a:pPr>
            <a:r>
              <a:rPr lang="en-US" sz="2800" spc="-5" dirty="0">
                <a:latin typeface="Arial" panose="020B0604020202020204" pitchFamily="34" charset="0"/>
                <a:cs typeface="Arial" panose="020B0604020202020204" pitchFamily="34" charset="0"/>
              </a:rPr>
              <a:t>Includes </a:t>
            </a:r>
            <a:r>
              <a:rPr lang="en-US" sz="2800" spc="-5" dirty="0" err="1">
                <a:latin typeface="Arial" panose="020B0604020202020204" pitchFamily="34" charset="0"/>
                <a:cs typeface="Arial" panose="020B0604020202020204" pitchFamily="34" charset="0"/>
              </a:rPr>
              <a:t>HiSeq</a:t>
            </a:r>
            <a:r>
              <a:rPr lang="en-US" sz="2800" spc="-5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800" b="1" spc="-5" dirty="0" err="1">
                <a:latin typeface="Arial" panose="020B0604020202020204" pitchFamily="34" charset="0"/>
                <a:cs typeface="Arial" panose="020B0604020202020204" pitchFamily="34" charset="0"/>
              </a:rPr>
              <a:t>NextSeq</a:t>
            </a:r>
            <a:r>
              <a:rPr lang="en-US" sz="2800" spc="-5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800" spc="-5" dirty="0" err="1">
                <a:latin typeface="Arial" panose="020B0604020202020204" pitchFamily="34" charset="0"/>
                <a:cs typeface="Arial" panose="020B0604020202020204" pitchFamily="34" charset="0"/>
              </a:rPr>
              <a:t>NovaSeq</a:t>
            </a:r>
            <a:r>
              <a:rPr lang="en-US" sz="2800" spc="-5" dirty="0">
                <a:latin typeface="Arial" panose="020B0604020202020204" pitchFamily="34" charset="0"/>
                <a:cs typeface="Arial" panose="020B0604020202020204" pitchFamily="34" charset="0"/>
              </a:rPr>
              <a:t> platforms</a:t>
            </a:r>
          </a:p>
          <a:p>
            <a:pPr marL="749300" lvl="1" indent="-254000">
              <a:lnSpc>
                <a:spcPct val="100000"/>
              </a:lnSpc>
              <a:spcBef>
                <a:spcPts val="600"/>
              </a:spcBef>
              <a:buFont typeface="Arial"/>
              <a:buChar char="–"/>
              <a:tabLst>
                <a:tab pos="749300" algn="l"/>
              </a:tabLst>
            </a:pPr>
            <a:r>
              <a:rPr lang="en-US" sz="2800" spc="-5" dirty="0">
                <a:latin typeface="Arial" panose="020B0604020202020204" pitchFamily="34" charset="0"/>
                <a:cs typeface="Arial" panose="020B0604020202020204" pitchFamily="34" charset="0"/>
              </a:rPr>
              <a:t>Run Time varies but can be up to &gt; 48hrs </a:t>
            </a:r>
          </a:p>
          <a:p>
            <a:pPr marL="749300" lvl="1" indent="-254000">
              <a:lnSpc>
                <a:spcPct val="100000"/>
              </a:lnSpc>
              <a:spcBef>
                <a:spcPts val="600"/>
              </a:spcBef>
              <a:buFont typeface="Arial"/>
              <a:buChar char="–"/>
              <a:tabLst>
                <a:tab pos="749300" algn="l"/>
              </a:tabLst>
            </a:pPr>
            <a:r>
              <a:rPr lang="en-US" sz="2800" spc="-5" dirty="0">
                <a:latin typeface="Arial" panose="020B0604020202020204" pitchFamily="34" charset="0"/>
                <a:cs typeface="Arial" panose="020B0604020202020204" pitchFamily="34" charset="0"/>
              </a:rPr>
              <a:t>Maximum Output is ~25 to 400 million reads per lane 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" y="397458"/>
            <a:ext cx="9144000" cy="53604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  <a:tabLst>
                <a:tab pos="1160780" algn="l"/>
              </a:tabLst>
            </a:pPr>
            <a:r>
              <a:rPr lang="en-US" sz="34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Second </a:t>
            </a:r>
            <a:r>
              <a:rPr sz="3400" b="1" spc="-5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Generation</a:t>
            </a:r>
            <a:r>
              <a:rPr sz="3400" b="1" spc="-15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400" b="1" spc="-5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Sequencing</a:t>
            </a:r>
            <a:endParaRPr sz="3400" b="1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Picture 2" descr="Meet the newest members of the family: MiniSeq &amp; Project Firefly -  Enseqlopedia">
            <a:extLst>
              <a:ext uri="{FF2B5EF4-FFF2-40B4-BE49-F238E27FC236}">
                <a16:creationId xmlns:a16="http://schemas.microsoft.com/office/drawing/2014/main" id="{6048A089-3EC0-2D47-A17F-8F17D14D13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273" b="39339"/>
          <a:stretch/>
        </p:blipFill>
        <p:spPr bwMode="auto">
          <a:xfrm>
            <a:off x="1479664" y="4897583"/>
            <a:ext cx="6363393" cy="1857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505370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EA86BA-B282-2F48-AC83-FFFB97420B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98672"/>
            <a:ext cx="7886700" cy="980902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solidFill>
                  <a:schemeClr val="accent6">
                    <a:lumMod val="50000"/>
                  </a:schemeClr>
                </a:solidFill>
              </a:rPr>
              <a:t>Illumina/</a:t>
            </a:r>
            <a:r>
              <a:rPr lang="en-US" sz="4000" b="1" dirty="0" err="1">
                <a:solidFill>
                  <a:schemeClr val="accent6">
                    <a:lumMod val="50000"/>
                  </a:schemeClr>
                </a:solidFill>
              </a:rPr>
              <a:t>Solexa</a:t>
            </a:r>
            <a:r>
              <a:rPr lang="en-US" sz="4000" b="1" dirty="0">
                <a:solidFill>
                  <a:schemeClr val="accent6">
                    <a:lumMod val="50000"/>
                  </a:schemeClr>
                </a:solidFill>
              </a:rPr>
              <a:t> pros/cons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8CE527-FD34-1B43-B76F-B1ECBF9F79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6268" y="922142"/>
            <a:ext cx="3868340" cy="823912"/>
          </a:xfrm>
        </p:spPr>
        <p:txBody>
          <a:bodyPr/>
          <a:lstStyle/>
          <a:p>
            <a:r>
              <a:rPr lang="en-US" dirty="0"/>
              <a:t>Pros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3FBCBC-1B29-A840-A3A0-2F81FA99BA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6267" y="1746054"/>
            <a:ext cx="4023127" cy="5394579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Most library protocols are compatible with the Illumina system </a:t>
            </a:r>
          </a:p>
          <a:p>
            <a:r>
              <a:rPr lang="en-US" dirty="0"/>
              <a:t>Highest-throughput of all platforms </a:t>
            </a:r>
          </a:p>
          <a:p>
            <a:r>
              <a:rPr lang="en-US" dirty="0"/>
              <a:t>Can sequence fragmented DNA </a:t>
            </a:r>
          </a:p>
          <a:p>
            <a:pPr lvl="1"/>
            <a:r>
              <a:rPr lang="en-US" sz="2800" dirty="0"/>
              <a:t>FFPE samples 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7EA60B5-63A2-5540-845F-7B2F4202C59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5576" y="922142"/>
            <a:ext cx="3887391" cy="823912"/>
          </a:xfrm>
        </p:spPr>
        <p:txBody>
          <a:bodyPr/>
          <a:lstStyle/>
          <a:p>
            <a:r>
              <a:rPr lang="en-US" dirty="0"/>
              <a:t>Cons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68651E8-F44C-464A-9D98-F6B9A6FCDC9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713316" y="1746054"/>
            <a:ext cx="3799651" cy="368458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Clustering across flow cell must be tightly controlled </a:t>
            </a:r>
          </a:p>
          <a:p>
            <a:r>
              <a:rPr lang="en-US" dirty="0"/>
              <a:t>Overloading can result in poor sequence quality </a:t>
            </a:r>
          </a:p>
          <a:p>
            <a:r>
              <a:rPr lang="en-US" dirty="0"/>
              <a:t>Low complexity samples must be mixed with </a:t>
            </a:r>
            <a:r>
              <a:rPr lang="en-US" dirty="0" err="1"/>
              <a:t>PhiX</a:t>
            </a:r>
            <a:r>
              <a:rPr lang="en-US" dirty="0"/>
              <a:t> to generate library diversity </a:t>
            </a:r>
          </a:p>
        </p:txBody>
      </p:sp>
      <p:pic>
        <p:nvPicPr>
          <p:cNvPr id="9218" name="Picture 2" descr="What Is FFPE Tissue And What Are Its Uses | BioChain Institute Inc.">
            <a:extLst>
              <a:ext uri="{FF2B5EF4-FFF2-40B4-BE49-F238E27FC236}">
                <a16:creationId xmlns:a16="http://schemas.microsoft.com/office/drawing/2014/main" id="{41EA7746-7412-CF47-9D53-8B5368BB89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7743" y="4786412"/>
            <a:ext cx="2520174" cy="1680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453573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69900" y="1031904"/>
            <a:ext cx="7938770" cy="3921586"/>
          </a:xfrm>
          <a:prstGeom prst="rect">
            <a:avLst/>
          </a:prstGeom>
        </p:spPr>
        <p:txBody>
          <a:bodyPr vert="horz" wrap="square" lIns="0" tIns="101600" rIns="0" bIns="0" rtlCol="0">
            <a:spAutoFit/>
          </a:bodyPr>
          <a:lstStyle/>
          <a:p>
            <a:pPr marL="355600" indent="-317500">
              <a:lnSpc>
                <a:spcPct val="100000"/>
              </a:lnSpc>
              <a:spcBef>
                <a:spcPts val="6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800" spc="-55" dirty="0">
                <a:latin typeface="Arial" panose="020B0604020202020204" pitchFamily="34" charset="0"/>
                <a:cs typeface="Arial" panose="020B0604020202020204" pitchFamily="34" charset="0"/>
              </a:rPr>
              <a:t>Typical</a:t>
            </a:r>
            <a:r>
              <a:rPr sz="2800" spc="-1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spc="-5" dirty="0">
                <a:latin typeface="Arial" panose="020B0604020202020204" pitchFamily="34" charset="0"/>
                <a:cs typeface="Arial" panose="020B0604020202020204" pitchFamily="34" charset="0"/>
              </a:rPr>
              <a:t>characteristics:</a:t>
            </a:r>
            <a:endParaRPr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9300" lvl="1" indent="-254000">
              <a:spcBef>
                <a:spcPts val="600"/>
              </a:spcBef>
              <a:buFont typeface="Arial"/>
              <a:buChar char="–"/>
              <a:tabLst>
                <a:tab pos="749300" algn="l"/>
              </a:tabLst>
            </a:pPr>
            <a:r>
              <a:rPr lang="en-US" sz="2800" spc="-5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o </a:t>
            </a:r>
            <a:r>
              <a:rPr lang="en-US" sz="2800" spc="-5" dirty="0">
                <a:latin typeface="Arial" panose="020B0604020202020204" pitchFamily="34" charset="0"/>
                <a:cs typeface="Arial" panose="020B0604020202020204" pitchFamily="34" charset="0"/>
              </a:rPr>
              <a:t>amplification</a:t>
            </a:r>
            <a:r>
              <a:rPr lang="en-US" sz="2800" spc="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spc="-5" dirty="0">
                <a:latin typeface="Arial" panose="020B0604020202020204" pitchFamily="34" charset="0"/>
                <a:cs typeface="Arial" panose="020B0604020202020204" pitchFamily="34" charset="0"/>
              </a:rPr>
              <a:t>step – single molecule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9300" lvl="1" indent="-254000">
              <a:lnSpc>
                <a:spcPct val="100000"/>
              </a:lnSpc>
              <a:spcBef>
                <a:spcPts val="600"/>
              </a:spcBef>
              <a:buFont typeface="Arial"/>
              <a:buChar char="–"/>
              <a:tabLst>
                <a:tab pos="749300" algn="l"/>
              </a:tabLst>
            </a:pPr>
            <a:r>
              <a:rPr sz="2800" spc="-5" dirty="0">
                <a:latin typeface="Arial" panose="020B0604020202020204" pitchFamily="34" charset="0"/>
                <a:cs typeface="Arial" panose="020B0604020202020204" pitchFamily="34" charset="0"/>
              </a:rPr>
              <a:t>Long</a:t>
            </a:r>
            <a:r>
              <a:rPr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spc="-5" dirty="0">
                <a:latin typeface="Arial" panose="020B0604020202020204" pitchFamily="34" charset="0"/>
                <a:cs typeface="Arial" panose="020B0604020202020204" pitchFamily="34" charset="0"/>
              </a:rPr>
              <a:t>(1,000bp+)</a:t>
            </a:r>
            <a:r>
              <a:rPr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spc="-5" dirty="0">
                <a:latin typeface="Arial" panose="020B0604020202020204" pitchFamily="34" charset="0"/>
                <a:cs typeface="Arial" panose="020B0604020202020204" pitchFamily="34" charset="0"/>
              </a:rPr>
              <a:t>sequence</a:t>
            </a:r>
            <a:r>
              <a:rPr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spc="-5" dirty="0">
                <a:latin typeface="Arial" panose="020B0604020202020204" pitchFamily="34" charset="0"/>
                <a:cs typeface="Arial" panose="020B0604020202020204" pitchFamily="34" charset="0"/>
              </a:rPr>
              <a:t>reads</a:t>
            </a:r>
            <a:endParaRPr lang="en-US" sz="2800" spc="-5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9300" lvl="1" indent="-254000">
              <a:lnSpc>
                <a:spcPct val="100000"/>
              </a:lnSpc>
              <a:spcBef>
                <a:spcPts val="600"/>
              </a:spcBef>
              <a:buFont typeface="Arial"/>
              <a:buChar char="–"/>
              <a:tabLst>
                <a:tab pos="749300" algn="l"/>
              </a:tabLst>
            </a:pPr>
            <a:r>
              <a:rPr lang="en-US" sz="2800" spc="-5" dirty="0">
                <a:latin typeface="Arial" panose="020B0604020202020204" pitchFamily="34" charset="0"/>
                <a:cs typeface="Arial" panose="020B0604020202020204" pitchFamily="34" charset="0"/>
              </a:rPr>
              <a:t>Real-time monitoring of nucleotide incorporation</a:t>
            </a:r>
          </a:p>
          <a:p>
            <a:pPr marL="749300" lvl="1" indent="-254000">
              <a:lnSpc>
                <a:spcPct val="100000"/>
              </a:lnSpc>
              <a:spcBef>
                <a:spcPts val="600"/>
              </a:spcBef>
              <a:buFont typeface="Arial"/>
              <a:buChar char="–"/>
              <a:tabLst>
                <a:tab pos="749300" algn="l"/>
              </a:tabLst>
            </a:pPr>
            <a:r>
              <a:rPr lang="en-US" sz="2800" dirty="0"/>
              <a:t>Reads the nucleotide sequence at the </a:t>
            </a:r>
            <a:r>
              <a:rPr lang="en-US" sz="2800" b="1" dirty="0"/>
              <a:t>single molecule </a:t>
            </a:r>
            <a:r>
              <a:rPr lang="en-US" sz="2800" dirty="0"/>
              <a:t>level </a:t>
            </a:r>
            <a:endParaRPr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9300" lvl="1" indent="-254000">
              <a:lnSpc>
                <a:spcPct val="100000"/>
              </a:lnSpc>
              <a:spcBef>
                <a:spcPts val="480"/>
              </a:spcBef>
              <a:buFont typeface="Arial"/>
              <a:buChar char="–"/>
              <a:tabLst>
                <a:tab pos="749300" algn="l"/>
              </a:tabLst>
            </a:pPr>
            <a:r>
              <a:rPr sz="2800" spc="-5" dirty="0">
                <a:latin typeface="Arial" panose="020B0604020202020204" pitchFamily="34" charset="0"/>
                <a:cs typeface="Arial" panose="020B0604020202020204" pitchFamily="34" charset="0"/>
              </a:rPr>
              <a:t>Often</a:t>
            </a:r>
            <a:r>
              <a:rPr sz="2800" spc="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spc="-5" dirty="0">
                <a:latin typeface="Arial" panose="020B0604020202020204" pitchFamily="34" charset="0"/>
                <a:cs typeface="Arial" panose="020B0604020202020204" pitchFamily="34" charset="0"/>
              </a:rPr>
              <a:t>associated</a:t>
            </a:r>
            <a:r>
              <a:rPr sz="2800" spc="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spc="-5" dirty="0"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sz="2800" spc="1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spc="-5" dirty="0">
                <a:latin typeface="Arial" panose="020B0604020202020204" pitchFamily="34" charset="0"/>
                <a:cs typeface="Arial" panose="020B0604020202020204" pitchFamily="34" charset="0"/>
              </a:rPr>
              <a:t>nanopore</a:t>
            </a:r>
            <a:r>
              <a:rPr sz="2800" spc="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spc="-5" dirty="0">
                <a:latin typeface="Arial" panose="020B0604020202020204" pitchFamily="34" charset="0"/>
                <a:cs typeface="Arial" panose="020B0604020202020204" pitchFamily="34" charset="0"/>
              </a:rPr>
              <a:t>technology</a:t>
            </a:r>
            <a:endParaRPr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" y="397458"/>
            <a:ext cx="9144000" cy="53604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  <a:tabLst>
                <a:tab pos="1160780" algn="l"/>
              </a:tabLst>
            </a:pPr>
            <a:r>
              <a:rPr sz="34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Third	</a:t>
            </a:r>
            <a:r>
              <a:rPr sz="3400" b="1" spc="-5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Generation</a:t>
            </a:r>
            <a:r>
              <a:rPr sz="3400" b="1" spc="-15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400" b="1" spc="-5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Sequencing</a:t>
            </a:r>
            <a:endParaRPr sz="3400" b="1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74" name="Picture 2" descr="WGS – Macrogen">
            <a:extLst>
              <a:ext uri="{FF2B5EF4-FFF2-40B4-BE49-F238E27FC236}">
                <a16:creationId xmlns:a16="http://schemas.microsoft.com/office/drawing/2014/main" id="{134295B3-8740-E144-862D-556E9F4849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902"/>
          <a:stretch/>
        </p:blipFill>
        <p:spPr bwMode="auto">
          <a:xfrm>
            <a:off x="189570" y="5064107"/>
            <a:ext cx="8764859" cy="1523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25592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78263E-63AD-5F4B-ABC9-D5AE11DF6C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58873"/>
          </a:xfrm>
        </p:spPr>
        <p:txBody>
          <a:bodyPr>
            <a:noAutofit/>
          </a:bodyPr>
          <a:lstStyle/>
          <a:p>
            <a:pPr algn="ctr"/>
            <a:r>
              <a:rPr lang="en-US" sz="3600" b="1" dirty="0">
                <a:solidFill>
                  <a:schemeClr val="accent6">
                    <a:lumMod val="50000"/>
                  </a:schemeClr>
                </a:solidFill>
              </a:rPr>
              <a:t>Caveat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41872E-5EDA-1648-ACDC-B26703649A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727575"/>
          </a:xfrm>
        </p:spPr>
        <p:txBody>
          <a:bodyPr>
            <a:normAutofit lnSpcReduction="10000"/>
          </a:bodyPr>
          <a:lstStyle/>
          <a:p>
            <a:r>
              <a:rPr lang="en-US" sz="3200" dirty="0"/>
              <a:t>Differential Gene Expression: quantitative evaluation and comparison of transcript levels across treatments or groups </a:t>
            </a:r>
          </a:p>
          <a:p>
            <a:endParaRPr lang="en-US" sz="3200" dirty="0"/>
          </a:p>
          <a:p>
            <a:r>
              <a:rPr lang="en-US" sz="3200" dirty="0"/>
              <a:t>Transcriptome assembly: building the profile of transcribed regions of the genome</a:t>
            </a:r>
          </a:p>
          <a:p>
            <a:pPr lvl="1"/>
            <a:r>
              <a:rPr lang="en-US" sz="2800" dirty="0"/>
              <a:t>The recommendations for this type of experiment would differ slightly </a:t>
            </a:r>
          </a:p>
          <a:p>
            <a:r>
              <a:rPr lang="en-US" sz="3200" dirty="0"/>
              <a:t>Meta-transcriptomics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7FF0013-7F00-464F-9FE2-6AB5649FEA1E}"/>
              </a:ext>
            </a:extLst>
          </p:cNvPr>
          <p:cNvSpPr/>
          <p:nvPr/>
        </p:nvSpPr>
        <p:spPr>
          <a:xfrm>
            <a:off x="627345" y="1638300"/>
            <a:ext cx="8084855" cy="1490382"/>
          </a:xfrm>
          <a:prstGeom prst="rect">
            <a:avLst/>
          </a:prstGeom>
          <a:noFill/>
          <a:ln w="571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89147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70556" y="207095"/>
            <a:ext cx="9073444" cy="1089529"/>
          </a:xfrm>
        </p:spPr>
        <p:txBody>
          <a:bodyPr/>
          <a:lstStyle/>
          <a:p>
            <a:pPr marL="346075" indent="0" algn="ctr">
              <a:buNone/>
            </a:pPr>
            <a:r>
              <a:rPr lang="en-US" sz="3600" b="1" dirty="0">
                <a:solidFill>
                  <a:schemeClr val="accent6">
                    <a:lumMod val="50000"/>
                  </a:schemeClr>
                </a:solidFill>
              </a:rPr>
              <a:t>Oxford Nanopore Technology (ONT) sequencing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0556" y="4549595"/>
            <a:ext cx="904804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Sequencers can be pocket-sized, USB connectable, cost $150 to $1,000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Generates incredibly long reads: read length are typically between 10,000bp &amp; as long as 1,000,000 bp!</a:t>
            </a:r>
          </a:p>
        </p:txBody>
      </p:sp>
      <p:pic>
        <p:nvPicPr>
          <p:cNvPr id="8196" name="Picture 4" descr="https://www.scienceinschool.org/sites/default/files/articleContentImages/43/dnasequencing/2018_SiS_43_high_2-18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9131" y="1456260"/>
            <a:ext cx="2989457" cy="2933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object 4">
            <a:extLst>
              <a:ext uri="{FF2B5EF4-FFF2-40B4-BE49-F238E27FC236}">
                <a16:creationId xmlns:a16="http://schemas.microsoft.com/office/drawing/2014/main" id="{BFFE091C-EE42-364B-99B9-20922DCC6EA9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95346" y="1518935"/>
            <a:ext cx="4178808" cy="2808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91876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0BA0A2-7983-BF4C-94D8-182E1F491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b="1" dirty="0">
                <a:solidFill>
                  <a:schemeClr val="accent6">
                    <a:lumMod val="50000"/>
                  </a:schemeClr>
                </a:solidFill>
              </a:rPr>
              <a:t>Modifications to RNA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A1F467-7FE2-9D48-960A-00A9B2C96F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…are lost during the reverse transcription step whereby RNA is converted back to cDNA in order to be sequenced </a:t>
            </a:r>
          </a:p>
          <a:p>
            <a:endParaRPr lang="en-US" dirty="0"/>
          </a:p>
          <a:p>
            <a:r>
              <a:rPr lang="en-US" dirty="0"/>
              <a:t>This strips all edited bases and epigenetic information from the molecules</a:t>
            </a:r>
          </a:p>
          <a:p>
            <a:endParaRPr lang="en-US" dirty="0"/>
          </a:p>
          <a:p>
            <a:r>
              <a:rPr lang="en-US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TGS has emerged as a promising alternative to genome-wide map of RNA modifications.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303151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5E5BD-D790-3245-9D0F-129852758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b="1" dirty="0">
                <a:solidFill>
                  <a:schemeClr val="accent6">
                    <a:lumMod val="50000"/>
                  </a:schemeClr>
                </a:solidFill>
              </a:rPr>
              <a:t>ONP pros/cons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31009B-A943-1E46-8446-CF42A99AFE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6D8D44-4DCB-0C47-85DA-A29EF972088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Fast run times – takes a few hours </a:t>
            </a:r>
          </a:p>
          <a:p>
            <a:r>
              <a:rPr lang="en-US" dirty="0"/>
              <a:t>Cheap </a:t>
            </a:r>
          </a:p>
          <a:p>
            <a:r>
              <a:rPr lang="en-US" dirty="0"/>
              <a:t>No need for fluorescent nucleotides since it uses semi-conductor technology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A0EFC84-8A61-CE4A-87C7-722BA01182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Cons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680BC80-6C0B-A946-8A28-FAE4CFBCFEF1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High error/ lower per read accuracy </a:t>
            </a:r>
          </a:p>
          <a:p>
            <a:r>
              <a:rPr lang="en-US" dirty="0">
                <a:latin typeface="+mj-lt"/>
              </a:rPr>
              <a:t>N</a:t>
            </a:r>
            <a:r>
              <a:rPr lang="en-US" sz="2800" b="0" dirty="0">
                <a:latin typeface="+mj-lt"/>
              </a:rPr>
              <a:t>o clinical applications yet, but high potential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3616406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9465" y="407611"/>
            <a:ext cx="7481455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z="3600" b="1" spc="-5" dirty="0">
                <a:solidFill>
                  <a:schemeClr val="accent6">
                    <a:lumMod val="50000"/>
                  </a:schemeClr>
                </a:solidFill>
              </a:rPr>
              <a:t>Sequencing</a:t>
            </a:r>
            <a:r>
              <a:rPr sz="3600" b="1" spc="-6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sz="3600" b="1" spc="-5" dirty="0">
                <a:solidFill>
                  <a:schemeClr val="accent6">
                    <a:lumMod val="50000"/>
                  </a:schemeClr>
                </a:solidFill>
              </a:rPr>
              <a:t>Options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5791200" y="5020055"/>
            <a:ext cx="803275" cy="146685"/>
            <a:chOff x="5791200" y="5020055"/>
            <a:chExt cx="803275" cy="14668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97295" y="5026151"/>
              <a:ext cx="790955" cy="134112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5797295" y="5026151"/>
              <a:ext cx="791210" cy="134620"/>
            </a:xfrm>
            <a:custGeom>
              <a:avLst/>
              <a:gdLst/>
              <a:ahLst/>
              <a:cxnLst/>
              <a:rect l="l" t="t" r="r" b="b"/>
              <a:pathLst>
                <a:path w="791209" h="134620">
                  <a:moveTo>
                    <a:pt x="790955" y="100584"/>
                  </a:moveTo>
                  <a:lnTo>
                    <a:pt x="67055" y="100584"/>
                  </a:lnTo>
                  <a:lnTo>
                    <a:pt x="67055" y="134112"/>
                  </a:lnTo>
                  <a:lnTo>
                    <a:pt x="0" y="67056"/>
                  </a:lnTo>
                  <a:lnTo>
                    <a:pt x="67055" y="0"/>
                  </a:lnTo>
                  <a:lnTo>
                    <a:pt x="67055" y="33528"/>
                  </a:lnTo>
                  <a:lnTo>
                    <a:pt x="790955" y="33528"/>
                  </a:lnTo>
                  <a:lnTo>
                    <a:pt x="790955" y="100584"/>
                  </a:lnTo>
                  <a:close/>
                </a:path>
              </a:pathLst>
            </a:custGeom>
            <a:ln w="1219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1973579" y="4575047"/>
            <a:ext cx="4620895" cy="123825"/>
            <a:chOff x="1973579" y="4575047"/>
            <a:chExt cx="4620895" cy="123825"/>
          </a:xfrm>
        </p:grpSpPr>
        <p:sp>
          <p:nvSpPr>
            <p:cNvPr id="7" name="object 7"/>
            <p:cNvSpPr/>
            <p:nvPr/>
          </p:nvSpPr>
          <p:spPr>
            <a:xfrm>
              <a:off x="1979675" y="4581143"/>
              <a:ext cx="4608830" cy="111760"/>
            </a:xfrm>
            <a:custGeom>
              <a:avLst/>
              <a:gdLst/>
              <a:ahLst/>
              <a:cxnLst/>
              <a:rect l="l" t="t" r="r" b="b"/>
              <a:pathLst>
                <a:path w="4608830" h="111760">
                  <a:moveTo>
                    <a:pt x="4608576" y="0"/>
                  </a:moveTo>
                  <a:lnTo>
                    <a:pt x="0" y="0"/>
                  </a:lnTo>
                  <a:lnTo>
                    <a:pt x="0" y="111251"/>
                  </a:lnTo>
                  <a:lnTo>
                    <a:pt x="4608576" y="111251"/>
                  </a:lnTo>
                  <a:lnTo>
                    <a:pt x="460857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979675" y="4581143"/>
              <a:ext cx="4608830" cy="111760"/>
            </a:xfrm>
            <a:custGeom>
              <a:avLst/>
              <a:gdLst/>
              <a:ahLst/>
              <a:cxnLst/>
              <a:rect l="l" t="t" r="r" b="b"/>
              <a:pathLst>
                <a:path w="4608830" h="111760">
                  <a:moveTo>
                    <a:pt x="0" y="111251"/>
                  </a:moveTo>
                  <a:lnTo>
                    <a:pt x="4608576" y="111251"/>
                  </a:lnTo>
                  <a:lnTo>
                    <a:pt x="4608576" y="0"/>
                  </a:lnTo>
                  <a:lnTo>
                    <a:pt x="0" y="0"/>
                  </a:lnTo>
                  <a:lnTo>
                    <a:pt x="0" y="111251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289356" y="1123784"/>
            <a:ext cx="8321675" cy="3218189"/>
          </a:xfrm>
          <a:prstGeom prst="rect">
            <a:avLst/>
          </a:prstGeom>
        </p:spPr>
        <p:txBody>
          <a:bodyPr vert="horz" wrap="square" lIns="0" tIns="98425" rIns="0" bIns="0" rtlCol="0">
            <a:spAutoFit/>
          </a:bodyPr>
          <a:lstStyle/>
          <a:p>
            <a:pPr marL="412750">
              <a:lnSpc>
                <a:spcPct val="100000"/>
              </a:lnSpc>
              <a:spcBef>
                <a:spcPts val="775"/>
              </a:spcBef>
            </a:pPr>
            <a:r>
              <a:rPr sz="2800" spc="-10" dirty="0">
                <a:latin typeface="Arial" panose="020B0604020202020204" pitchFamily="34" charset="0"/>
                <a:cs typeface="Arial" panose="020B0604020202020204" pitchFamily="34" charset="0"/>
              </a:rPr>
              <a:t>Illumina</a:t>
            </a:r>
            <a:r>
              <a:rPr sz="2800" spc="2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spc="-10" dirty="0">
                <a:latin typeface="Arial" panose="020B0604020202020204" pitchFamily="34" charset="0"/>
                <a:cs typeface="Arial" panose="020B0604020202020204" pitchFamily="34" charset="0"/>
              </a:rPr>
              <a:t>Sequencing</a:t>
            </a:r>
            <a:r>
              <a:rPr sz="2800" spc="2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spc="-5" dirty="0">
                <a:latin typeface="Arial" panose="020B0604020202020204" pitchFamily="34" charset="0"/>
                <a:cs typeface="Arial" panose="020B0604020202020204" pitchFamily="34" charset="0"/>
              </a:rPr>
              <a:t>options:</a:t>
            </a:r>
            <a:endParaRPr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55650" indent="-343535">
              <a:lnSpc>
                <a:spcPct val="100000"/>
              </a:lnSpc>
              <a:spcBef>
                <a:spcPts val="675"/>
              </a:spcBef>
              <a:buClr>
                <a:srgbClr val="00FF00"/>
              </a:buClr>
              <a:buSzPct val="75000"/>
              <a:buFont typeface="Wingdings"/>
              <a:buChar char=""/>
              <a:tabLst>
                <a:tab pos="755650" algn="l"/>
                <a:tab pos="756285" algn="l"/>
              </a:tabLst>
            </a:pPr>
            <a:r>
              <a:rPr sz="2800" spc="-5" dirty="0">
                <a:latin typeface="Arial" panose="020B0604020202020204" pitchFamily="34" charset="0"/>
                <a:cs typeface="Arial" panose="020B0604020202020204" pitchFamily="34" charset="0"/>
              </a:rPr>
              <a:t>Length</a:t>
            </a:r>
            <a:r>
              <a:rPr sz="2800" dirty="0">
                <a:latin typeface="Arial" panose="020B0604020202020204" pitchFamily="34" charset="0"/>
                <a:cs typeface="Arial" panose="020B0604020202020204" pitchFamily="34" charset="0"/>
              </a:rPr>
              <a:t> of</a:t>
            </a:r>
            <a:r>
              <a:rPr sz="2800" spc="-5" dirty="0">
                <a:latin typeface="Arial" panose="020B0604020202020204" pitchFamily="34" charset="0"/>
                <a:cs typeface="Arial" panose="020B0604020202020204" pitchFamily="34" charset="0"/>
              </a:rPr>
              <a:t> sequence</a:t>
            </a:r>
            <a:r>
              <a:rPr sz="2800" spc="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spc="-10" dirty="0">
                <a:latin typeface="Arial" panose="020B0604020202020204" pitchFamily="34" charset="0"/>
                <a:cs typeface="Arial" panose="020B0604020202020204" pitchFamily="34" charset="0"/>
              </a:rPr>
              <a:t>(up</a:t>
            </a:r>
            <a:r>
              <a:rPr sz="2800" spc="-5" dirty="0">
                <a:latin typeface="Arial" panose="020B0604020202020204" pitchFamily="34" charset="0"/>
                <a:cs typeface="Arial" panose="020B0604020202020204" pitchFamily="34" charset="0"/>
              </a:rPr>
              <a:t> to</a:t>
            </a:r>
            <a:r>
              <a:rPr sz="2800" spc="1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spc="-10" dirty="0">
                <a:latin typeface="Arial" panose="020B0604020202020204" pitchFamily="34" charset="0"/>
                <a:cs typeface="Arial" panose="020B0604020202020204" pitchFamily="34" charset="0"/>
              </a:rPr>
              <a:t>300</a:t>
            </a:r>
            <a:r>
              <a:rPr sz="2800" spc="2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spc="-10" dirty="0">
                <a:latin typeface="Arial" panose="020B0604020202020204" pitchFamily="34" charset="0"/>
                <a:cs typeface="Arial" panose="020B0604020202020204" pitchFamily="34" charset="0"/>
              </a:rPr>
              <a:t>bases)</a:t>
            </a:r>
            <a:endParaRPr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55650" indent="-343535">
              <a:lnSpc>
                <a:spcPct val="100000"/>
              </a:lnSpc>
              <a:spcBef>
                <a:spcPts val="675"/>
              </a:spcBef>
              <a:buClr>
                <a:srgbClr val="00FF00"/>
              </a:buClr>
              <a:buSzPct val="75000"/>
              <a:buFont typeface="Wingdings"/>
              <a:buChar char=""/>
              <a:tabLst>
                <a:tab pos="755650" algn="l"/>
                <a:tab pos="756285" algn="l"/>
              </a:tabLst>
            </a:pPr>
            <a:r>
              <a:rPr sz="2800" spc="-5" dirty="0">
                <a:latin typeface="Arial" panose="020B0604020202020204" pitchFamily="34" charset="0"/>
                <a:cs typeface="Arial" panose="020B0604020202020204" pitchFamily="34" charset="0"/>
              </a:rPr>
              <a:t>Paired-end</a:t>
            </a:r>
            <a:r>
              <a:rPr sz="2800" spc="4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spc="-10" dirty="0">
                <a:latin typeface="Arial" panose="020B0604020202020204" pitchFamily="34" charset="0"/>
                <a:cs typeface="Arial" panose="020B0604020202020204" pitchFamily="34" charset="0"/>
              </a:rPr>
              <a:t>(PE)</a:t>
            </a:r>
            <a:r>
              <a:rPr sz="2800" spc="-5" dirty="0">
                <a:latin typeface="Arial" panose="020B0604020202020204" pitchFamily="34" charset="0"/>
                <a:cs typeface="Arial" panose="020B0604020202020204" pitchFamily="34" charset="0"/>
              </a:rPr>
              <a:t> or</a:t>
            </a:r>
            <a:r>
              <a:rPr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spc="-5" dirty="0">
                <a:latin typeface="Arial" panose="020B0604020202020204" pitchFamily="34" charset="0"/>
                <a:cs typeface="Arial" panose="020B0604020202020204" pitchFamily="34" charset="0"/>
              </a:rPr>
              <a:t>single-end</a:t>
            </a:r>
            <a:r>
              <a:rPr sz="2800" spc="1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spc="-5" dirty="0">
                <a:latin typeface="Arial" panose="020B0604020202020204" pitchFamily="34" charset="0"/>
                <a:cs typeface="Arial" panose="020B0604020202020204" pitchFamily="34" charset="0"/>
              </a:rPr>
              <a:t>(SE)</a:t>
            </a:r>
            <a:endParaRPr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 marR="6872605">
              <a:lnSpc>
                <a:spcPct val="100000"/>
              </a:lnSpc>
              <a:spcBef>
                <a:spcPts val="2070"/>
              </a:spcBef>
            </a:pPr>
            <a:endParaRPr lang="en-US" sz="2400" spc="-5" dirty="0">
              <a:latin typeface="Calibri"/>
              <a:cs typeface="Calibri"/>
            </a:endParaRPr>
          </a:p>
          <a:p>
            <a:pPr marL="12700" marR="6872605">
              <a:lnSpc>
                <a:spcPct val="100000"/>
              </a:lnSpc>
              <a:spcBef>
                <a:spcPts val="2070"/>
              </a:spcBef>
            </a:pPr>
            <a:r>
              <a:rPr sz="2400" spc="-5" dirty="0">
                <a:latin typeface="Calibri"/>
                <a:cs typeface="Calibri"/>
              </a:rPr>
              <a:t>DNA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F</a:t>
            </a:r>
            <a:r>
              <a:rPr sz="2400" dirty="0">
                <a:latin typeface="Calibri"/>
                <a:cs typeface="Calibri"/>
              </a:rPr>
              <a:t>R</a:t>
            </a:r>
            <a:r>
              <a:rPr sz="2400" spc="-10" dirty="0">
                <a:latin typeface="Calibri"/>
                <a:cs typeface="Calibri"/>
              </a:rPr>
              <a:t>A</a:t>
            </a:r>
            <a:r>
              <a:rPr sz="2400" dirty="0">
                <a:latin typeface="Calibri"/>
                <a:cs typeface="Calibri"/>
              </a:rPr>
              <a:t>GMENT</a:t>
            </a:r>
          </a:p>
        </p:txBody>
      </p:sp>
      <p:grpSp>
        <p:nvGrpSpPr>
          <p:cNvPr id="10" name="object 10"/>
          <p:cNvGrpSpPr/>
          <p:nvPr/>
        </p:nvGrpSpPr>
        <p:grpSpPr>
          <a:xfrm>
            <a:off x="1973579" y="5376671"/>
            <a:ext cx="1647825" cy="146685"/>
            <a:chOff x="1973579" y="5376671"/>
            <a:chExt cx="1647825" cy="146685"/>
          </a:xfrm>
        </p:grpSpPr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79675" y="5382767"/>
              <a:ext cx="1635252" cy="134112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979675" y="5382767"/>
              <a:ext cx="1635760" cy="134620"/>
            </a:xfrm>
            <a:custGeom>
              <a:avLst/>
              <a:gdLst/>
              <a:ahLst/>
              <a:cxnLst/>
              <a:rect l="l" t="t" r="r" b="b"/>
              <a:pathLst>
                <a:path w="1635760" h="134620">
                  <a:moveTo>
                    <a:pt x="0" y="33527"/>
                  </a:moveTo>
                  <a:lnTo>
                    <a:pt x="1568196" y="33527"/>
                  </a:lnTo>
                  <a:lnTo>
                    <a:pt x="1568196" y="0"/>
                  </a:lnTo>
                  <a:lnTo>
                    <a:pt x="1635252" y="67055"/>
                  </a:lnTo>
                  <a:lnTo>
                    <a:pt x="1568196" y="134111"/>
                  </a:lnTo>
                  <a:lnTo>
                    <a:pt x="1568196" y="100583"/>
                  </a:lnTo>
                  <a:lnTo>
                    <a:pt x="0" y="100583"/>
                  </a:lnTo>
                  <a:lnTo>
                    <a:pt x="0" y="33527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" name="object 13"/>
          <p:cNvGrpSpPr/>
          <p:nvPr/>
        </p:nvGrpSpPr>
        <p:grpSpPr>
          <a:xfrm>
            <a:off x="1973579" y="5045964"/>
            <a:ext cx="803275" cy="146685"/>
            <a:chOff x="1973579" y="5045964"/>
            <a:chExt cx="803275" cy="146685"/>
          </a:xfrm>
        </p:grpSpPr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79675" y="5052060"/>
              <a:ext cx="790956" cy="134112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1979675" y="5052060"/>
              <a:ext cx="791210" cy="134620"/>
            </a:xfrm>
            <a:custGeom>
              <a:avLst/>
              <a:gdLst/>
              <a:ahLst/>
              <a:cxnLst/>
              <a:rect l="l" t="t" r="r" b="b"/>
              <a:pathLst>
                <a:path w="791210" h="134620">
                  <a:moveTo>
                    <a:pt x="0" y="33527"/>
                  </a:moveTo>
                  <a:lnTo>
                    <a:pt x="723900" y="33527"/>
                  </a:lnTo>
                  <a:lnTo>
                    <a:pt x="723900" y="0"/>
                  </a:lnTo>
                  <a:lnTo>
                    <a:pt x="790956" y="67056"/>
                  </a:lnTo>
                  <a:lnTo>
                    <a:pt x="723900" y="134112"/>
                  </a:lnTo>
                  <a:lnTo>
                    <a:pt x="723900" y="100583"/>
                  </a:lnTo>
                  <a:lnTo>
                    <a:pt x="0" y="100583"/>
                  </a:lnTo>
                  <a:lnTo>
                    <a:pt x="0" y="33527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6" name="object 16"/>
          <p:cNvGrpSpPr/>
          <p:nvPr/>
        </p:nvGrpSpPr>
        <p:grpSpPr>
          <a:xfrm>
            <a:off x="4946903" y="5376671"/>
            <a:ext cx="1647825" cy="146685"/>
            <a:chOff x="4946903" y="5376671"/>
            <a:chExt cx="1647825" cy="146685"/>
          </a:xfrm>
        </p:grpSpPr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952999" y="5382767"/>
              <a:ext cx="1635252" cy="134112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4952999" y="5382767"/>
              <a:ext cx="1635760" cy="134620"/>
            </a:xfrm>
            <a:custGeom>
              <a:avLst/>
              <a:gdLst/>
              <a:ahLst/>
              <a:cxnLst/>
              <a:rect l="l" t="t" r="r" b="b"/>
              <a:pathLst>
                <a:path w="1635759" h="134620">
                  <a:moveTo>
                    <a:pt x="1635252" y="100583"/>
                  </a:moveTo>
                  <a:lnTo>
                    <a:pt x="67055" y="100583"/>
                  </a:lnTo>
                  <a:lnTo>
                    <a:pt x="67055" y="134111"/>
                  </a:lnTo>
                  <a:lnTo>
                    <a:pt x="0" y="67055"/>
                  </a:lnTo>
                  <a:lnTo>
                    <a:pt x="67055" y="0"/>
                  </a:lnTo>
                  <a:lnTo>
                    <a:pt x="67055" y="33527"/>
                  </a:lnTo>
                  <a:lnTo>
                    <a:pt x="1635252" y="33527"/>
                  </a:lnTo>
                  <a:lnTo>
                    <a:pt x="1635252" y="100583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9" name="object 19"/>
          <p:cNvGrpSpPr/>
          <p:nvPr/>
        </p:nvGrpSpPr>
        <p:grpSpPr>
          <a:xfrm>
            <a:off x="1993392" y="6231635"/>
            <a:ext cx="1649095" cy="144780"/>
            <a:chOff x="1993392" y="6231635"/>
            <a:chExt cx="1649095" cy="144780"/>
          </a:xfrm>
        </p:grpSpPr>
        <p:pic>
          <p:nvPicPr>
            <p:cNvPr id="20" name="object 2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999488" y="6237731"/>
              <a:ext cx="1636776" cy="132588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1999488" y="6237731"/>
              <a:ext cx="1637030" cy="132715"/>
            </a:xfrm>
            <a:custGeom>
              <a:avLst/>
              <a:gdLst/>
              <a:ahLst/>
              <a:cxnLst/>
              <a:rect l="l" t="t" r="r" b="b"/>
              <a:pathLst>
                <a:path w="1637029" h="132714">
                  <a:moveTo>
                    <a:pt x="0" y="33147"/>
                  </a:moveTo>
                  <a:lnTo>
                    <a:pt x="1570482" y="33147"/>
                  </a:lnTo>
                  <a:lnTo>
                    <a:pt x="1570482" y="0"/>
                  </a:lnTo>
                  <a:lnTo>
                    <a:pt x="1636776" y="66294"/>
                  </a:lnTo>
                  <a:lnTo>
                    <a:pt x="1570482" y="132588"/>
                  </a:lnTo>
                  <a:lnTo>
                    <a:pt x="1570482" y="99441"/>
                  </a:lnTo>
                  <a:lnTo>
                    <a:pt x="0" y="99441"/>
                  </a:lnTo>
                  <a:lnTo>
                    <a:pt x="0" y="33147"/>
                  </a:lnTo>
                  <a:close/>
                </a:path>
              </a:pathLst>
            </a:custGeom>
            <a:ln w="1219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2" name="object 22"/>
          <p:cNvGrpSpPr/>
          <p:nvPr/>
        </p:nvGrpSpPr>
        <p:grpSpPr>
          <a:xfrm>
            <a:off x="1973579" y="5798820"/>
            <a:ext cx="803275" cy="146685"/>
            <a:chOff x="1973579" y="5798820"/>
            <a:chExt cx="803275" cy="146685"/>
          </a:xfrm>
        </p:grpSpPr>
        <p:pic>
          <p:nvPicPr>
            <p:cNvPr id="23" name="object 2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979675" y="5804916"/>
              <a:ext cx="790956" cy="134112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1979675" y="5804916"/>
              <a:ext cx="791210" cy="134620"/>
            </a:xfrm>
            <a:custGeom>
              <a:avLst/>
              <a:gdLst/>
              <a:ahLst/>
              <a:cxnLst/>
              <a:rect l="l" t="t" r="r" b="b"/>
              <a:pathLst>
                <a:path w="791210" h="134620">
                  <a:moveTo>
                    <a:pt x="0" y="33528"/>
                  </a:moveTo>
                  <a:lnTo>
                    <a:pt x="723900" y="33528"/>
                  </a:lnTo>
                  <a:lnTo>
                    <a:pt x="723900" y="0"/>
                  </a:lnTo>
                  <a:lnTo>
                    <a:pt x="790956" y="67056"/>
                  </a:lnTo>
                  <a:lnTo>
                    <a:pt x="723900" y="134112"/>
                  </a:lnTo>
                  <a:lnTo>
                    <a:pt x="723900" y="100584"/>
                  </a:lnTo>
                  <a:lnTo>
                    <a:pt x="0" y="100584"/>
                  </a:lnTo>
                  <a:lnTo>
                    <a:pt x="0" y="33528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aphicFrame>
        <p:nvGraphicFramePr>
          <p:cNvPr id="25" name="object 25"/>
          <p:cNvGraphicFramePr>
            <a:graphicFrameLocks noGrp="1"/>
          </p:cNvGraphicFramePr>
          <p:nvPr/>
        </p:nvGraphicFramePr>
        <p:xfrm>
          <a:off x="279603" y="5036464"/>
          <a:ext cx="1242695" cy="13119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543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83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3530">
                <a:tc>
                  <a:txBody>
                    <a:bodyPr/>
                    <a:lstStyle/>
                    <a:p>
                      <a:pPr marL="127000">
                        <a:lnSpc>
                          <a:spcPts val="1905"/>
                        </a:lnSpc>
                      </a:pPr>
                      <a:r>
                        <a:rPr sz="2000" spc="-5" dirty="0">
                          <a:latin typeface="Calibri"/>
                          <a:cs typeface="Calibri"/>
                        </a:rPr>
                        <a:t>PE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19380" algn="r">
                        <a:lnSpc>
                          <a:spcPts val="1905"/>
                        </a:lnSpc>
                      </a:pPr>
                      <a:r>
                        <a:rPr sz="2000" dirty="0">
                          <a:latin typeface="Calibri"/>
                          <a:cs typeface="Calibri"/>
                        </a:rPr>
                        <a:t>50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2425">
                <a:tc>
                  <a:txBody>
                    <a:bodyPr/>
                    <a:lstStyle/>
                    <a:p>
                      <a:pPr marL="127000">
                        <a:lnSpc>
                          <a:spcPts val="2290"/>
                        </a:lnSpc>
                      </a:pPr>
                      <a:r>
                        <a:rPr sz="2000" spc="-5" dirty="0">
                          <a:latin typeface="Calibri"/>
                          <a:cs typeface="Calibri"/>
                        </a:rPr>
                        <a:t>PE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19380" algn="r">
                        <a:lnSpc>
                          <a:spcPts val="2290"/>
                        </a:lnSpc>
                      </a:pPr>
                      <a:r>
                        <a:rPr sz="2000" dirty="0">
                          <a:latin typeface="Calibri"/>
                          <a:cs typeface="Calibri"/>
                        </a:rPr>
                        <a:t>100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2425">
                <a:tc>
                  <a:txBody>
                    <a:bodyPr/>
                    <a:lstStyle/>
                    <a:p>
                      <a:pPr marL="127000">
                        <a:lnSpc>
                          <a:spcPts val="2290"/>
                        </a:lnSpc>
                      </a:pPr>
                      <a:r>
                        <a:rPr sz="2000" dirty="0">
                          <a:latin typeface="Calibri"/>
                          <a:cs typeface="Calibri"/>
                        </a:rPr>
                        <a:t>SE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19380" algn="r">
                        <a:lnSpc>
                          <a:spcPts val="2290"/>
                        </a:lnSpc>
                      </a:pPr>
                      <a:r>
                        <a:rPr sz="2000" dirty="0">
                          <a:latin typeface="Calibri"/>
                          <a:cs typeface="Calibri"/>
                        </a:rPr>
                        <a:t>50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3530">
                <a:tc>
                  <a:txBody>
                    <a:bodyPr/>
                    <a:lstStyle/>
                    <a:p>
                      <a:pPr marL="127000">
                        <a:lnSpc>
                          <a:spcPts val="2290"/>
                        </a:lnSpc>
                      </a:pPr>
                      <a:r>
                        <a:rPr sz="2000" dirty="0">
                          <a:latin typeface="Calibri"/>
                          <a:cs typeface="Calibri"/>
                        </a:rPr>
                        <a:t>SE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19380" algn="r">
                        <a:lnSpc>
                          <a:spcPts val="2290"/>
                        </a:lnSpc>
                      </a:pPr>
                      <a:r>
                        <a:rPr sz="2000" dirty="0">
                          <a:latin typeface="Calibri"/>
                          <a:cs typeface="Calibri"/>
                        </a:rPr>
                        <a:t>100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5926044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93585" y="1865191"/>
            <a:ext cx="5739765" cy="2386965"/>
            <a:chOff x="493585" y="1865191"/>
            <a:chExt cx="5739765" cy="2386965"/>
          </a:xfrm>
        </p:grpSpPr>
        <p:sp>
          <p:nvSpPr>
            <p:cNvPr id="3" name="object 3"/>
            <p:cNvSpPr/>
            <p:nvPr/>
          </p:nvSpPr>
          <p:spPr>
            <a:xfrm>
              <a:off x="505968" y="1877574"/>
              <a:ext cx="5715000" cy="2362200"/>
            </a:xfrm>
            <a:custGeom>
              <a:avLst/>
              <a:gdLst/>
              <a:ahLst/>
              <a:cxnLst/>
              <a:rect l="l" t="t" r="r" b="b"/>
              <a:pathLst>
                <a:path w="5715000" h="2362200">
                  <a:moveTo>
                    <a:pt x="0" y="393700"/>
                  </a:moveTo>
                  <a:lnTo>
                    <a:pt x="3067" y="344314"/>
                  </a:lnTo>
                  <a:lnTo>
                    <a:pt x="12023" y="296760"/>
                  </a:lnTo>
                  <a:lnTo>
                    <a:pt x="26500" y="251405"/>
                  </a:lnTo>
                  <a:lnTo>
                    <a:pt x="46128" y="208618"/>
                  </a:lnTo>
                  <a:lnTo>
                    <a:pt x="70538" y="168769"/>
                  </a:lnTo>
                  <a:lnTo>
                    <a:pt x="99361" y="132227"/>
                  </a:lnTo>
                  <a:lnTo>
                    <a:pt x="132229" y="99360"/>
                  </a:lnTo>
                  <a:lnTo>
                    <a:pt x="168772" y="70537"/>
                  </a:lnTo>
                  <a:lnTo>
                    <a:pt x="208622" y="46127"/>
                  </a:lnTo>
                  <a:lnTo>
                    <a:pt x="251410" y="26500"/>
                  </a:lnTo>
                  <a:lnTo>
                    <a:pt x="296767" y="12023"/>
                  </a:lnTo>
                  <a:lnTo>
                    <a:pt x="344324" y="3067"/>
                  </a:lnTo>
                  <a:lnTo>
                    <a:pt x="393712" y="0"/>
                  </a:lnTo>
                  <a:lnTo>
                    <a:pt x="5321300" y="0"/>
                  </a:lnTo>
                  <a:lnTo>
                    <a:pt x="5370685" y="3067"/>
                  </a:lnTo>
                  <a:lnTo>
                    <a:pt x="5418239" y="12023"/>
                  </a:lnTo>
                  <a:lnTo>
                    <a:pt x="5463594" y="26500"/>
                  </a:lnTo>
                  <a:lnTo>
                    <a:pt x="5506381" y="46127"/>
                  </a:lnTo>
                  <a:lnTo>
                    <a:pt x="5546230" y="70537"/>
                  </a:lnTo>
                  <a:lnTo>
                    <a:pt x="5582772" y="99360"/>
                  </a:lnTo>
                  <a:lnTo>
                    <a:pt x="5615639" y="132227"/>
                  </a:lnTo>
                  <a:lnTo>
                    <a:pt x="5644462" y="168769"/>
                  </a:lnTo>
                  <a:lnTo>
                    <a:pt x="5668872" y="208618"/>
                  </a:lnTo>
                  <a:lnTo>
                    <a:pt x="5688499" y="251405"/>
                  </a:lnTo>
                  <a:lnTo>
                    <a:pt x="5702976" y="296760"/>
                  </a:lnTo>
                  <a:lnTo>
                    <a:pt x="5711932" y="344314"/>
                  </a:lnTo>
                  <a:lnTo>
                    <a:pt x="5715000" y="393700"/>
                  </a:lnTo>
                  <a:lnTo>
                    <a:pt x="5715000" y="1968487"/>
                  </a:lnTo>
                  <a:lnTo>
                    <a:pt x="5711932" y="2017872"/>
                  </a:lnTo>
                  <a:lnTo>
                    <a:pt x="5702976" y="2065428"/>
                  </a:lnTo>
                  <a:lnTo>
                    <a:pt x="5688499" y="2110783"/>
                  </a:lnTo>
                  <a:lnTo>
                    <a:pt x="5668872" y="2153571"/>
                  </a:lnTo>
                  <a:lnTo>
                    <a:pt x="5644462" y="2193421"/>
                  </a:lnTo>
                  <a:lnTo>
                    <a:pt x="5615639" y="2229965"/>
                  </a:lnTo>
                  <a:lnTo>
                    <a:pt x="5582772" y="2262834"/>
                  </a:lnTo>
                  <a:lnTo>
                    <a:pt x="5546230" y="2291658"/>
                  </a:lnTo>
                  <a:lnTo>
                    <a:pt x="5506381" y="2316069"/>
                  </a:lnTo>
                  <a:lnTo>
                    <a:pt x="5463594" y="2335698"/>
                  </a:lnTo>
                  <a:lnTo>
                    <a:pt x="5418239" y="2350175"/>
                  </a:lnTo>
                  <a:lnTo>
                    <a:pt x="5370685" y="2359132"/>
                  </a:lnTo>
                  <a:lnTo>
                    <a:pt x="5321300" y="2362200"/>
                  </a:lnTo>
                  <a:lnTo>
                    <a:pt x="393712" y="2362200"/>
                  </a:lnTo>
                  <a:lnTo>
                    <a:pt x="344324" y="2359132"/>
                  </a:lnTo>
                  <a:lnTo>
                    <a:pt x="296767" y="2350175"/>
                  </a:lnTo>
                  <a:lnTo>
                    <a:pt x="251410" y="2335698"/>
                  </a:lnTo>
                  <a:lnTo>
                    <a:pt x="208622" y="2316069"/>
                  </a:lnTo>
                  <a:lnTo>
                    <a:pt x="168772" y="2291658"/>
                  </a:lnTo>
                  <a:lnTo>
                    <a:pt x="132229" y="2262834"/>
                  </a:lnTo>
                  <a:lnTo>
                    <a:pt x="99361" y="2229965"/>
                  </a:lnTo>
                  <a:lnTo>
                    <a:pt x="70538" y="2193421"/>
                  </a:lnTo>
                  <a:lnTo>
                    <a:pt x="46128" y="2153571"/>
                  </a:lnTo>
                  <a:lnTo>
                    <a:pt x="26500" y="2110783"/>
                  </a:lnTo>
                  <a:lnTo>
                    <a:pt x="12023" y="2065428"/>
                  </a:lnTo>
                  <a:lnTo>
                    <a:pt x="3067" y="2017872"/>
                  </a:lnTo>
                  <a:lnTo>
                    <a:pt x="0" y="1968487"/>
                  </a:lnTo>
                  <a:lnTo>
                    <a:pt x="0" y="393700"/>
                  </a:lnTo>
                  <a:close/>
                </a:path>
              </a:pathLst>
            </a:custGeom>
            <a:ln w="24384">
              <a:solidFill>
                <a:srgbClr val="4AACC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070859" y="2604515"/>
              <a:ext cx="2111375" cy="0"/>
            </a:xfrm>
            <a:custGeom>
              <a:avLst/>
              <a:gdLst/>
              <a:ahLst/>
              <a:cxnLst/>
              <a:rect l="l" t="t" r="r" b="b"/>
              <a:pathLst>
                <a:path w="2111375">
                  <a:moveTo>
                    <a:pt x="0" y="0"/>
                  </a:moveTo>
                  <a:lnTo>
                    <a:pt x="2110968" y="0"/>
                  </a:lnTo>
                </a:path>
              </a:pathLst>
            </a:custGeom>
            <a:ln w="76200">
              <a:solidFill>
                <a:srgbClr val="008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070859" y="2452117"/>
              <a:ext cx="905510" cy="0"/>
            </a:xfrm>
            <a:custGeom>
              <a:avLst/>
              <a:gdLst/>
              <a:ahLst/>
              <a:cxnLst/>
              <a:rect l="l" t="t" r="r" b="b"/>
              <a:pathLst>
                <a:path w="905510">
                  <a:moveTo>
                    <a:pt x="0" y="0"/>
                  </a:moveTo>
                  <a:lnTo>
                    <a:pt x="905497" y="0"/>
                  </a:lnTo>
                </a:path>
              </a:pathLst>
            </a:custGeom>
            <a:ln w="5791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802617" y="2350781"/>
              <a:ext cx="173990" cy="203200"/>
            </a:xfrm>
            <a:custGeom>
              <a:avLst/>
              <a:gdLst/>
              <a:ahLst/>
              <a:cxnLst/>
              <a:rect l="l" t="t" r="r" b="b"/>
              <a:pathLst>
                <a:path w="173989" h="203200">
                  <a:moveTo>
                    <a:pt x="12" y="202691"/>
                  </a:moveTo>
                  <a:lnTo>
                    <a:pt x="173748" y="101333"/>
                  </a:lnTo>
                  <a:lnTo>
                    <a:pt x="0" y="0"/>
                  </a:lnTo>
                </a:path>
              </a:pathLst>
            </a:custGeom>
            <a:ln w="5791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840742" y="2229868"/>
            <a:ext cx="1793239" cy="5124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3200" b="1" spc="-250" dirty="0">
                <a:latin typeface="Arial"/>
                <a:cs typeface="Arial"/>
              </a:rPr>
              <a:t>Single-end</a:t>
            </a:r>
            <a:endParaRPr sz="3200"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3070860" y="2352103"/>
            <a:ext cx="3710940" cy="1129030"/>
            <a:chOff x="3070860" y="2352103"/>
            <a:chExt cx="3710940" cy="1129030"/>
          </a:xfrm>
        </p:grpSpPr>
        <p:sp>
          <p:nvSpPr>
            <p:cNvPr id="9" name="object 9"/>
            <p:cNvSpPr/>
            <p:nvPr/>
          </p:nvSpPr>
          <p:spPr>
            <a:xfrm>
              <a:off x="3070860" y="3442716"/>
              <a:ext cx="2111375" cy="0"/>
            </a:xfrm>
            <a:custGeom>
              <a:avLst/>
              <a:gdLst/>
              <a:ahLst/>
              <a:cxnLst/>
              <a:rect l="l" t="t" r="r" b="b"/>
              <a:pathLst>
                <a:path w="2111375">
                  <a:moveTo>
                    <a:pt x="0" y="0"/>
                  </a:moveTo>
                  <a:lnTo>
                    <a:pt x="2110968" y="0"/>
                  </a:lnTo>
                </a:path>
              </a:pathLst>
            </a:custGeom>
            <a:ln w="76200">
              <a:solidFill>
                <a:srgbClr val="008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070860" y="3290316"/>
              <a:ext cx="905510" cy="0"/>
            </a:xfrm>
            <a:custGeom>
              <a:avLst/>
              <a:gdLst/>
              <a:ahLst/>
              <a:cxnLst/>
              <a:rect l="l" t="t" r="r" b="b"/>
              <a:pathLst>
                <a:path w="905510">
                  <a:moveTo>
                    <a:pt x="0" y="0"/>
                  </a:moveTo>
                  <a:lnTo>
                    <a:pt x="905497" y="0"/>
                  </a:lnTo>
                </a:path>
              </a:pathLst>
            </a:custGeom>
            <a:ln w="5791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802617" y="3188959"/>
              <a:ext cx="173990" cy="203200"/>
            </a:xfrm>
            <a:custGeom>
              <a:avLst/>
              <a:gdLst/>
              <a:ahLst/>
              <a:cxnLst/>
              <a:rect l="l" t="t" r="r" b="b"/>
              <a:pathLst>
                <a:path w="173989" h="203200">
                  <a:moveTo>
                    <a:pt x="12" y="0"/>
                  </a:moveTo>
                  <a:lnTo>
                    <a:pt x="173748" y="101358"/>
                  </a:lnTo>
                  <a:lnTo>
                    <a:pt x="0" y="202692"/>
                  </a:lnTo>
                </a:path>
              </a:pathLst>
            </a:custGeom>
            <a:ln w="5791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262045" y="3287268"/>
              <a:ext cx="922019" cy="0"/>
            </a:xfrm>
            <a:custGeom>
              <a:avLst/>
              <a:gdLst/>
              <a:ahLst/>
              <a:cxnLst/>
              <a:rect l="l" t="t" r="r" b="b"/>
              <a:pathLst>
                <a:path w="922020">
                  <a:moveTo>
                    <a:pt x="921956" y="0"/>
                  </a:moveTo>
                  <a:lnTo>
                    <a:pt x="0" y="0"/>
                  </a:lnTo>
                </a:path>
              </a:pathLst>
            </a:custGeom>
            <a:ln w="5791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262043" y="3185911"/>
              <a:ext cx="173990" cy="203200"/>
            </a:xfrm>
            <a:custGeom>
              <a:avLst/>
              <a:gdLst/>
              <a:ahLst/>
              <a:cxnLst/>
              <a:rect l="l" t="t" r="r" b="b"/>
              <a:pathLst>
                <a:path w="173989" h="203200">
                  <a:moveTo>
                    <a:pt x="173736" y="0"/>
                  </a:moveTo>
                  <a:lnTo>
                    <a:pt x="0" y="101358"/>
                  </a:lnTo>
                  <a:lnTo>
                    <a:pt x="173748" y="202692"/>
                  </a:lnTo>
                </a:path>
              </a:pathLst>
            </a:custGeom>
            <a:ln w="5791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311552" y="2364295"/>
              <a:ext cx="1457960" cy="190500"/>
            </a:xfrm>
            <a:custGeom>
              <a:avLst/>
              <a:gdLst/>
              <a:ahLst/>
              <a:cxnLst/>
              <a:rect l="l" t="t" r="r" b="b"/>
              <a:pathLst>
                <a:path w="1457959" h="190500">
                  <a:moveTo>
                    <a:pt x="1457553" y="0"/>
                  </a:moveTo>
                  <a:lnTo>
                    <a:pt x="0" y="190449"/>
                  </a:lnTo>
                </a:path>
              </a:pathLst>
            </a:custGeom>
            <a:ln w="24384">
              <a:solidFill>
                <a:srgbClr val="9BBA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840742" y="3068068"/>
            <a:ext cx="1854835" cy="5124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3200" b="1" spc="-220" dirty="0">
                <a:latin typeface="Arial"/>
                <a:cs typeface="Arial"/>
              </a:rPr>
              <a:t>Paired-end</a:t>
            </a:r>
            <a:endParaRPr sz="32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934200" y="2203704"/>
            <a:ext cx="1981200" cy="856615"/>
          </a:xfrm>
          <a:prstGeom prst="rect">
            <a:avLst/>
          </a:prstGeom>
          <a:ln w="24384">
            <a:solidFill>
              <a:srgbClr val="9BBA58"/>
            </a:solidFill>
          </a:ln>
        </p:spPr>
        <p:txBody>
          <a:bodyPr vert="horz" wrap="square" lIns="0" tIns="4318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40"/>
              </a:spcBef>
            </a:pPr>
            <a:r>
              <a:rPr sz="2400" b="1" spc="-250" dirty="0">
                <a:latin typeface="Arial"/>
                <a:cs typeface="Arial"/>
              </a:rPr>
              <a:t>cDNA</a:t>
            </a:r>
            <a:endParaRPr sz="24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2400" b="1" spc="-185" dirty="0">
                <a:latin typeface="Arial"/>
                <a:cs typeface="Arial"/>
              </a:rPr>
              <a:t>Fragment</a:t>
            </a:r>
            <a:endParaRPr sz="24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53248" y="4617785"/>
            <a:ext cx="5467720" cy="1639551"/>
          </a:xfrm>
          <a:prstGeom prst="rect">
            <a:avLst/>
          </a:prstGeom>
        </p:spPr>
        <p:txBody>
          <a:bodyPr vert="horz" wrap="square" lIns="0" tIns="1098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65"/>
              </a:spcBef>
            </a:pPr>
            <a:r>
              <a:rPr sz="1800" b="1" spc="-1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</a:t>
            </a:r>
            <a:r>
              <a:rPr sz="1800" b="1" spc="5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800" b="1" spc="-5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</a:t>
            </a:r>
            <a:r>
              <a:rPr sz="1800" b="1" spc="-25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800" b="1" spc="-15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get</a:t>
            </a:r>
            <a:r>
              <a:rPr sz="1800" b="1" spc="5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800" b="1" spc="-5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from</a:t>
            </a:r>
            <a:r>
              <a:rPr sz="1800" b="1" spc="-15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spc="-5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VIGR</a:t>
            </a:r>
            <a:r>
              <a:rPr sz="1800" b="1" spc="-5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sz="1800" b="1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>
              <a:lnSpc>
                <a:spcPct val="100000"/>
              </a:lnSpc>
              <a:spcBef>
                <a:spcPts val="1025"/>
              </a:spcBef>
            </a:pPr>
            <a:r>
              <a:rPr sz="2400" b="1" spc="-180" dirty="0">
                <a:latin typeface="Arial" panose="020B0604020202020204" pitchFamily="34" charset="0"/>
                <a:cs typeface="Arial" panose="020B0604020202020204" pitchFamily="34" charset="0"/>
              </a:rPr>
              <a:t>Single-end:</a:t>
            </a:r>
            <a:r>
              <a:rPr sz="2400" b="1" spc="-15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spc="-160" dirty="0">
                <a:latin typeface="Arial" panose="020B0604020202020204" pitchFamily="34" charset="0"/>
                <a:cs typeface="Arial" panose="020B0604020202020204" pitchFamily="34" charset="0"/>
              </a:rPr>
              <a:t>ONE</a:t>
            </a:r>
            <a:r>
              <a:rPr sz="2400" b="1" spc="-12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b="1" spc="-165" dirty="0">
                <a:latin typeface="Arial" panose="020B0604020202020204" pitchFamily="34" charset="0"/>
                <a:cs typeface="Arial" panose="020B0604020202020204" pitchFamily="34" charset="0"/>
              </a:rPr>
              <a:t>fastq</a:t>
            </a:r>
            <a:r>
              <a:rPr sz="2400" b="1" spc="-12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b="1" spc="-80" dirty="0">
                <a:latin typeface="Arial" panose="020B0604020202020204" pitchFamily="34" charset="0"/>
                <a:cs typeface="Arial" panose="020B0604020202020204" pitchFamily="34" charset="0"/>
              </a:rPr>
              <a:t>file</a:t>
            </a:r>
            <a:r>
              <a:rPr sz="2400" b="1" spc="-1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b="1" spc="-135" dirty="0">
                <a:latin typeface="Arial" panose="020B0604020202020204" pitchFamily="34" charset="0"/>
                <a:cs typeface="Arial" panose="020B0604020202020204" pitchFamily="34" charset="0"/>
              </a:rPr>
              <a:t>per</a:t>
            </a:r>
            <a:r>
              <a:rPr sz="2400" b="1" spc="-12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b="1" spc="-185" dirty="0">
                <a:latin typeface="Arial" panose="020B0604020202020204" pitchFamily="34" charset="0"/>
                <a:cs typeface="Arial" panose="020B0604020202020204" pitchFamily="34" charset="0"/>
              </a:rPr>
              <a:t>sample</a:t>
            </a:r>
            <a:endParaRPr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>
              <a:lnSpc>
                <a:spcPct val="100000"/>
              </a:lnSpc>
            </a:pPr>
            <a:r>
              <a:rPr sz="2400" b="1" spc="-315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sz="2400" b="1" spc="-235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sz="2400" b="1" spc="-70" dirty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sz="2400" b="1" spc="-100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sz="2400" b="1" spc="-140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sz="2400" b="1" spc="-175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sz="2400" b="1" spc="-60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sz="2400" b="1" spc="-140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sz="2400" b="1" spc="-190" dirty="0">
                <a:latin typeface="Arial" panose="020B0604020202020204" pitchFamily="34" charset="0"/>
                <a:cs typeface="Arial" panose="020B0604020202020204" pitchFamily="34" charset="0"/>
              </a:rPr>
              <a:t>nd</a:t>
            </a:r>
            <a:r>
              <a:rPr sz="2400" b="1" spc="-11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sz="2400" b="1" spc="-15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spc="-10" dirty="0">
                <a:latin typeface="Arial" panose="020B0604020202020204" pitchFamily="34" charset="0"/>
                <a:cs typeface="Arial" panose="020B0604020202020204" pitchFamily="34" charset="0"/>
              </a:rPr>
              <a:t>TWO</a:t>
            </a:r>
            <a:r>
              <a:rPr sz="2400" b="1" spc="-13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b="1" spc="-114" dirty="0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r>
              <a:rPr sz="2400" b="1" spc="-135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sz="2400" b="1" spc="-405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sz="2400" b="1" spc="10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sz="2400" b="1" spc="-180" dirty="0">
                <a:latin typeface="Arial" panose="020B0604020202020204" pitchFamily="34" charset="0"/>
                <a:cs typeface="Arial" panose="020B0604020202020204" pitchFamily="34" charset="0"/>
              </a:rPr>
              <a:t>q</a:t>
            </a:r>
            <a:r>
              <a:rPr sz="2400" b="1" spc="-13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b="1" spc="-65" dirty="0">
                <a:latin typeface="Arial" panose="020B0604020202020204" pitchFamily="34" charset="0"/>
                <a:cs typeface="Arial" panose="020B0604020202020204" pitchFamily="34" charset="0"/>
              </a:rPr>
              <a:t>fil</a:t>
            </a:r>
            <a:r>
              <a:rPr sz="2400" b="1" spc="-135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sz="2400" b="1" spc="-380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sz="2400" b="1" spc="-14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b="1" spc="-175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sz="2400" b="1" spc="-140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sz="2400" b="1" spc="-85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sz="2400" b="1" spc="-13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b="1" spc="-380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sz="2400" b="1" spc="-16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sz="2400" b="1" spc="-195" dirty="0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sz="2400" b="1" spc="-175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sz="2400" b="1" spc="-95" dirty="0">
                <a:latin typeface="Arial" panose="020B0604020202020204" pitchFamily="34" charset="0"/>
                <a:cs typeface="Arial" panose="020B0604020202020204" pitchFamily="34" charset="0"/>
              </a:rPr>
              <a:t>le</a:t>
            </a:r>
            <a:endParaRPr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itle 19">
            <a:extLst>
              <a:ext uri="{FF2B5EF4-FFF2-40B4-BE49-F238E27FC236}">
                <a16:creationId xmlns:a16="http://schemas.microsoft.com/office/drawing/2014/main" id="{4B826532-950A-DF4D-AAEA-EF2341921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b="1" dirty="0">
                <a:solidFill>
                  <a:schemeClr val="accent6">
                    <a:lumMod val="50000"/>
                  </a:schemeClr>
                </a:solidFill>
              </a:rPr>
              <a:t>Single-end vs paired-end</a:t>
            </a:r>
          </a:p>
        </p:txBody>
      </p:sp>
    </p:spTree>
    <p:extLst>
      <p:ext uri="{BB962C8B-B14F-4D97-AF65-F5344CB8AC3E}">
        <p14:creationId xmlns:p14="http://schemas.microsoft.com/office/powerpoint/2010/main" val="293472432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7491" y="359156"/>
            <a:ext cx="7545070" cy="100330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759075" marR="5080" indent="-2747010">
              <a:lnSpc>
                <a:spcPct val="100299"/>
              </a:lnSpc>
              <a:spcBef>
                <a:spcPts val="90"/>
              </a:spcBef>
            </a:pPr>
            <a:r>
              <a:rPr sz="3200" b="1" dirty="0">
                <a:solidFill>
                  <a:schemeClr val="accent6">
                    <a:lumMod val="50000"/>
                  </a:schemeClr>
                </a:solidFill>
              </a:rPr>
              <a:t>What </a:t>
            </a:r>
            <a:r>
              <a:rPr sz="3200" b="1" spc="-5" dirty="0">
                <a:solidFill>
                  <a:schemeClr val="accent6">
                    <a:lumMod val="50000"/>
                  </a:schemeClr>
                </a:solidFill>
              </a:rPr>
              <a:t>is the Advantage </a:t>
            </a:r>
            <a:r>
              <a:rPr sz="3200" b="1" dirty="0">
                <a:solidFill>
                  <a:schemeClr val="accent6">
                    <a:lumMod val="50000"/>
                  </a:schemeClr>
                </a:solidFill>
              </a:rPr>
              <a:t>of Longer and </a:t>
            </a:r>
            <a:r>
              <a:rPr sz="3200" b="1" spc="-1375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sz="3200" b="1" dirty="0">
                <a:solidFill>
                  <a:schemeClr val="accent6">
                    <a:lumMod val="50000"/>
                  </a:schemeClr>
                </a:solidFill>
              </a:rPr>
              <a:t>PE</a:t>
            </a:r>
            <a:r>
              <a:rPr sz="3200" b="1" spc="-15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sz="3200" b="1" spc="-5" dirty="0">
                <a:solidFill>
                  <a:schemeClr val="accent6">
                    <a:lumMod val="50000"/>
                  </a:schemeClr>
                </a:solidFill>
              </a:rPr>
              <a:t>Reads?</a:t>
            </a:r>
            <a:endParaRPr sz="32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67333" y="2604994"/>
            <a:ext cx="7297420" cy="3659976"/>
          </a:xfrm>
          <a:prstGeom prst="rect">
            <a:avLst/>
          </a:prstGeom>
        </p:spPr>
        <p:txBody>
          <a:bodyPr vert="horz" wrap="square" lIns="0" tIns="1016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800"/>
              </a:spcBef>
              <a:buClr>
                <a:srgbClr val="00FF00"/>
              </a:buClr>
              <a:buSzPct val="75000"/>
              <a:buFont typeface="Wingdings"/>
              <a:buChar char=""/>
              <a:tabLst>
                <a:tab pos="354965" algn="l"/>
                <a:tab pos="355600" algn="l"/>
              </a:tabLst>
            </a:pPr>
            <a:r>
              <a:rPr sz="2800" spc="-10" dirty="0">
                <a:latin typeface="Arial" panose="020B0604020202020204" pitchFamily="34" charset="0"/>
                <a:cs typeface="Arial" panose="020B0604020202020204" pitchFamily="34" charset="0"/>
              </a:rPr>
              <a:t>Reads</a:t>
            </a:r>
            <a:r>
              <a:rPr sz="2800" spc="1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spc="-5" dirty="0">
                <a:latin typeface="Arial" panose="020B0604020202020204" pitchFamily="34" charset="0"/>
                <a:cs typeface="Arial" panose="020B0604020202020204" pitchFamily="34" charset="0"/>
              </a:rPr>
              <a:t>mapping</a:t>
            </a:r>
            <a:r>
              <a:rPr sz="2800" spc="1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spc="-5" dirty="0">
                <a:latin typeface="Arial" panose="020B0604020202020204" pitchFamily="34" charset="0"/>
                <a:cs typeface="Arial" panose="020B0604020202020204" pitchFamily="34" charset="0"/>
              </a:rPr>
              <a:t>to </a:t>
            </a:r>
            <a:r>
              <a:rPr sz="2800" spc="-10" dirty="0">
                <a:latin typeface="Arial" panose="020B0604020202020204" pitchFamily="34" charset="0"/>
                <a:cs typeface="Arial" panose="020B0604020202020204" pitchFamily="34" charset="0"/>
              </a:rPr>
              <a:t>junctions</a:t>
            </a:r>
            <a:endParaRPr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56285" marR="512445" lvl="1" indent="-287020">
              <a:lnSpc>
                <a:spcPct val="100000"/>
              </a:lnSpc>
              <a:spcBef>
                <a:spcPts val="605"/>
              </a:spcBef>
              <a:buClr>
                <a:srgbClr val="FF0000"/>
              </a:buClr>
              <a:buSzPct val="75000"/>
              <a:buFont typeface="Wingdings"/>
              <a:buChar char=""/>
              <a:tabLst>
                <a:tab pos="756920" algn="l"/>
              </a:tabLst>
            </a:pPr>
            <a:r>
              <a:rPr sz="2400" dirty="0"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sz="2400" spc="-1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dirty="0">
                <a:latin typeface="Arial" panose="020B0604020202020204" pitchFamily="34" charset="0"/>
                <a:cs typeface="Arial" panose="020B0604020202020204" pitchFamily="34" charset="0"/>
              </a:rPr>
              <a:t>longer</a:t>
            </a:r>
            <a:r>
              <a:rPr sz="2400" spc="-1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spc="-5" dirty="0">
                <a:latin typeface="Arial" panose="020B0604020202020204" pitchFamily="34" charset="0"/>
                <a:cs typeface="Arial" panose="020B0604020202020204" pitchFamily="34" charset="0"/>
              </a:rPr>
              <a:t>reads</a:t>
            </a:r>
            <a:r>
              <a:rPr sz="2400" spc="-2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spc="-5" dirty="0">
                <a:latin typeface="Arial" panose="020B0604020202020204" pitchFamily="34" charset="0"/>
                <a:cs typeface="Arial" panose="020B0604020202020204" pitchFamily="34" charset="0"/>
              </a:rPr>
              <a:t>we</a:t>
            </a:r>
            <a:r>
              <a:rPr sz="2400" spc="-2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spc="-5" dirty="0">
                <a:latin typeface="Arial" panose="020B0604020202020204" pitchFamily="34" charset="0"/>
                <a:cs typeface="Arial" panose="020B0604020202020204" pitchFamily="34" charset="0"/>
              </a:rPr>
              <a:t>will have</a:t>
            </a:r>
            <a:r>
              <a:rPr sz="2400" spc="-3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dirty="0">
                <a:latin typeface="Arial" panose="020B0604020202020204" pitchFamily="34" charset="0"/>
                <a:cs typeface="Arial" panose="020B0604020202020204" pitchFamily="34" charset="0"/>
              </a:rPr>
              <a:t>more</a:t>
            </a:r>
            <a:r>
              <a:rPr sz="2400" spc="-1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spc="-5" dirty="0">
                <a:latin typeface="Arial" panose="020B0604020202020204" pitchFamily="34" charset="0"/>
                <a:cs typeface="Arial" panose="020B0604020202020204" pitchFamily="34" charset="0"/>
              </a:rPr>
              <a:t>reads </a:t>
            </a:r>
            <a:r>
              <a:rPr sz="2400" spc="-70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spc="-5" dirty="0">
                <a:latin typeface="Arial" panose="020B0604020202020204" pitchFamily="34" charset="0"/>
                <a:cs typeface="Arial" panose="020B0604020202020204" pitchFamily="34" charset="0"/>
              </a:rPr>
              <a:t>spanning</a:t>
            </a:r>
            <a:r>
              <a:rPr sz="2400" spc="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dirty="0">
                <a:latin typeface="Arial" panose="020B0604020202020204" pitchFamily="34" charset="0"/>
                <a:cs typeface="Arial" panose="020B0604020202020204" pitchFamily="34" charset="0"/>
              </a:rPr>
              <a:t>exons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56285" marR="512445" lvl="1" indent="-287020">
              <a:lnSpc>
                <a:spcPct val="100000"/>
              </a:lnSpc>
              <a:spcBef>
                <a:spcPts val="605"/>
              </a:spcBef>
              <a:buClr>
                <a:srgbClr val="FF0000"/>
              </a:buClr>
              <a:buSzPct val="75000"/>
              <a:buFont typeface="Wingdings"/>
              <a:buChar char=""/>
              <a:tabLst>
                <a:tab pos="756920" algn="l"/>
              </a:tabLst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Isoforms or distinguishing paralogs</a:t>
            </a:r>
          </a:p>
          <a:p>
            <a:pPr marL="756285" marR="512445" lvl="1" indent="-287020">
              <a:lnSpc>
                <a:spcPct val="100000"/>
              </a:lnSpc>
              <a:spcBef>
                <a:spcPts val="605"/>
              </a:spcBef>
              <a:buClr>
                <a:srgbClr val="FF0000"/>
              </a:buClr>
              <a:buSzPct val="75000"/>
              <a:buFont typeface="Wingdings"/>
              <a:buChar char=""/>
              <a:tabLst>
                <a:tab pos="756920" algn="l"/>
              </a:tabLst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55600" indent="-342900">
              <a:lnSpc>
                <a:spcPct val="100000"/>
              </a:lnSpc>
              <a:spcBef>
                <a:spcPts val="5"/>
              </a:spcBef>
              <a:buClr>
                <a:srgbClr val="00FF00"/>
              </a:buClr>
              <a:buSzPct val="75000"/>
              <a:buFont typeface="Wingdings"/>
              <a:buChar char=""/>
              <a:tabLst>
                <a:tab pos="354965" algn="l"/>
                <a:tab pos="355600" algn="l"/>
              </a:tabLst>
            </a:pPr>
            <a:r>
              <a:rPr sz="2800" spc="-10" dirty="0">
                <a:latin typeface="Arial" panose="020B0604020202020204" pitchFamily="34" charset="0"/>
                <a:cs typeface="Arial" panose="020B0604020202020204" pitchFamily="34" charset="0"/>
              </a:rPr>
              <a:t>Paired</a:t>
            </a:r>
            <a:r>
              <a:rPr sz="2800" spc="1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spc="-5" dirty="0">
                <a:latin typeface="Arial" panose="020B0604020202020204" pitchFamily="34" charset="0"/>
                <a:cs typeface="Arial" panose="020B0604020202020204" pitchFamily="34" charset="0"/>
              </a:rPr>
              <a:t>end</a:t>
            </a:r>
            <a:r>
              <a:rPr sz="2800" spc="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spc="-10" dirty="0">
                <a:latin typeface="Arial" panose="020B0604020202020204" pitchFamily="34" charset="0"/>
                <a:cs typeface="Arial" panose="020B0604020202020204" pitchFamily="34" charset="0"/>
              </a:rPr>
              <a:t>reads</a:t>
            </a:r>
            <a:endParaRPr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56285" marR="5080" indent="-287020">
              <a:lnSpc>
                <a:spcPct val="100000"/>
              </a:lnSpc>
              <a:spcBef>
                <a:spcPts val="520"/>
              </a:spcBef>
            </a:pPr>
            <a:r>
              <a:rPr sz="2000" dirty="0">
                <a:latin typeface="Arial" panose="020B0604020202020204" pitchFamily="34" charset="0"/>
                <a:cs typeface="Arial" panose="020B0604020202020204" pitchFamily="34" charset="0"/>
              </a:rPr>
              <a:t>Knowing </a:t>
            </a:r>
            <a:r>
              <a:rPr sz="2000" spc="-5" dirty="0">
                <a:latin typeface="Arial" panose="020B0604020202020204" pitchFamily="34" charset="0"/>
                <a:cs typeface="Arial" panose="020B0604020202020204" pitchFamily="34" charset="0"/>
              </a:rPr>
              <a:t>both</a:t>
            </a:r>
            <a:r>
              <a:rPr sz="2000" spc="-2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spc="-5" dirty="0">
                <a:latin typeface="Arial" panose="020B0604020202020204" pitchFamily="34" charset="0"/>
                <a:cs typeface="Arial" panose="020B0604020202020204" pitchFamily="34" charset="0"/>
              </a:rPr>
              <a:t>ends</a:t>
            </a:r>
            <a:r>
              <a:rPr sz="2000" dirty="0">
                <a:latin typeface="Arial" panose="020B0604020202020204" pitchFamily="34" charset="0"/>
                <a:cs typeface="Arial" panose="020B0604020202020204" pitchFamily="34" charset="0"/>
              </a:rPr>
              <a:t> of</a:t>
            </a:r>
            <a:r>
              <a:rPr sz="2000" spc="-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sz="2000" spc="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spc="-5" dirty="0">
                <a:latin typeface="Arial" panose="020B0604020202020204" pitchFamily="34" charset="0"/>
                <a:cs typeface="Arial" panose="020B0604020202020204" pitchFamily="34" charset="0"/>
              </a:rPr>
              <a:t>fragment and</a:t>
            </a:r>
            <a:r>
              <a:rPr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spc="-5" dirty="0">
                <a:latin typeface="Arial" panose="020B0604020202020204" pitchFamily="34" charset="0"/>
                <a:cs typeface="Arial" panose="020B0604020202020204" pitchFamily="34" charset="0"/>
              </a:rPr>
              <a:t>an</a:t>
            </a:r>
            <a:r>
              <a:rPr sz="2000" spc="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spc="-5" dirty="0">
                <a:latin typeface="Arial" panose="020B0604020202020204" pitchFamily="34" charset="0"/>
                <a:cs typeface="Arial" panose="020B0604020202020204" pitchFamily="34" charset="0"/>
              </a:rPr>
              <a:t>approximation </a:t>
            </a:r>
            <a:r>
              <a:rPr sz="2000" dirty="0">
                <a:latin typeface="Arial" panose="020B0604020202020204" pitchFamily="34" charset="0"/>
                <a:cs typeface="Arial" panose="020B0604020202020204" pitchFamily="34" charset="0"/>
              </a:rPr>
              <a:t>of </a:t>
            </a:r>
            <a:r>
              <a:rPr sz="2000" spc="-58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spc="-5" dirty="0">
                <a:latin typeface="Arial" panose="020B0604020202020204" pitchFamily="34" charset="0"/>
                <a:cs typeface="Arial" panose="020B0604020202020204" pitchFamily="34" charset="0"/>
              </a:rPr>
              <a:t>fragment </a:t>
            </a:r>
            <a:r>
              <a:rPr sz="2000" dirty="0">
                <a:latin typeface="Arial" panose="020B0604020202020204" pitchFamily="34" charset="0"/>
                <a:cs typeface="Arial" panose="020B0604020202020204" pitchFamily="34" charset="0"/>
              </a:rPr>
              <a:t>size</a:t>
            </a:r>
            <a:r>
              <a:rPr sz="2000" spc="-5" dirty="0">
                <a:latin typeface="Arial" panose="020B0604020202020204" pitchFamily="34" charset="0"/>
                <a:cs typeface="Arial" panose="020B0604020202020204" pitchFamily="34" charset="0"/>
              </a:rPr>
              <a:t> helps</a:t>
            </a:r>
            <a:r>
              <a:rPr sz="2000" spc="2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dirty="0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sz="2000" spc="-1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spc="-5" dirty="0">
                <a:latin typeface="Arial" panose="020B0604020202020204" pitchFamily="34" charset="0"/>
                <a:cs typeface="Arial" panose="020B0604020202020204" pitchFamily="34" charset="0"/>
              </a:rPr>
              <a:t>determine</a:t>
            </a:r>
            <a:r>
              <a:rPr sz="2000" spc="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sz="2000" spc="-1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spc="-5" dirty="0">
                <a:latin typeface="Arial" panose="020B0604020202020204" pitchFamily="34" charset="0"/>
                <a:cs typeface="Arial" panose="020B0604020202020204" pitchFamily="34" charset="0"/>
              </a:rPr>
              <a:t>transcript</a:t>
            </a:r>
            <a:r>
              <a:rPr sz="2000" spc="-1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spc="-5" dirty="0">
                <a:latin typeface="Arial" panose="020B0604020202020204" pitchFamily="34" charset="0"/>
                <a:cs typeface="Arial" panose="020B0604020202020204" pitchFamily="34" charset="0"/>
              </a:rPr>
              <a:t>from </a:t>
            </a:r>
            <a:r>
              <a:rPr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spc="-5" dirty="0">
                <a:latin typeface="Arial" panose="020B0604020202020204" pitchFamily="34" charset="0"/>
                <a:cs typeface="Arial" panose="020B0604020202020204" pitchFamily="34" charset="0"/>
              </a:rPr>
              <a:t>which</a:t>
            </a:r>
            <a:r>
              <a:rPr sz="2000" spc="-3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spc="-5" dirty="0">
                <a:latin typeface="Arial" panose="020B0604020202020204" pitchFamily="34" charset="0"/>
                <a:cs typeface="Arial" panose="020B0604020202020204" pitchFamily="34" charset="0"/>
              </a:rPr>
              <a:t>it</a:t>
            </a:r>
            <a:r>
              <a:rPr sz="2000" spc="-1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spc="-5" dirty="0">
                <a:latin typeface="Arial" panose="020B0604020202020204" pitchFamily="34" charset="0"/>
                <a:cs typeface="Arial" panose="020B0604020202020204" pitchFamily="34" charset="0"/>
              </a:rPr>
              <a:t>was</a:t>
            </a:r>
            <a:r>
              <a:rPr sz="2000" spc="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spc="-5" dirty="0">
                <a:latin typeface="Arial" panose="020B0604020202020204" pitchFamily="34" charset="0"/>
                <a:cs typeface="Arial" panose="020B0604020202020204" pitchFamily="34" charset="0"/>
              </a:rPr>
              <a:t>derived.</a:t>
            </a:r>
            <a:endParaRPr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187449" y="4546783"/>
            <a:ext cx="7200900" cy="228600"/>
            <a:chOff x="1187196" y="4538471"/>
            <a:chExt cx="7200900" cy="228600"/>
          </a:xfrm>
        </p:grpSpPr>
        <p:sp>
          <p:nvSpPr>
            <p:cNvPr id="5" name="object 5"/>
            <p:cNvSpPr/>
            <p:nvPr/>
          </p:nvSpPr>
          <p:spPr>
            <a:xfrm>
              <a:off x="1187196" y="4538471"/>
              <a:ext cx="879475" cy="228600"/>
            </a:xfrm>
            <a:custGeom>
              <a:avLst/>
              <a:gdLst/>
              <a:ahLst/>
              <a:cxnLst/>
              <a:rect l="l" t="t" r="r" b="b"/>
              <a:pathLst>
                <a:path w="879475" h="228600">
                  <a:moveTo>
                    <a:pt x="650493" y="0"/>
                  </a:moveTo>
                  <a:lnTo>
                    <a:pt x="650493" y="228600"/>
                  </a:lnTo>
                  <a:lnTo>
                    <a:pt x="802893" y="152400"/>
                  </a:lnTo>
                  <a:lnTo>
                    <a:pt x="688593" y="152400"/>
                  </a:lnTo>
                  <a:lnTo>
                    <a:pt x="688593" y="76200"/>
                  </a:lnTo>
                  <a:lnTo>
                    <a:pt x="802893" y="76200"/>
                  </a:lnTo>
                  <a:lnTo>
                    <a:pt x="650493" y="0"/>
                  </a:lnTo>
                  <a:close/>
                </a:path>
                <a:path w="879475" h="228600">
                  <a:moveTo>
                    <a:pt x="650493" y="76200"/>
                  </a:moveTo>
                  <a:lnTo>
                    <a:pt x="0" y="76200"/>
                  </a:lnTo>
                  <a:lnTo>
                    <a:pt x="0" y="152400"/>
                  </a:lnTo>
                  <a:lnTo>
                    <a:pt x="650493" y="152400"/>
                  </a:lnTo>
                  <a:lnTo>
                    <a:pt x="650493" y="76200"/>
                  </a:lnTo>
                  <a:close/>
                </a:path>
                <a:path w="879475" h="228600">
                  <a:moveTo>
                    <a:pt x="802893" y="76200"/>
                  </a:moveTo>
                  <a:lnTo>
                    <a:pt x="688593" y="76200"/>
                  </a:lnTo>
                  <a:lnTo>
                    <a:pt x="688593" y="152400"/>
                  </a:lnTo>
                  <a:lnTo>
                    <a:pt x="802893" y="152400"/>
                  </a:lnTo>
                  <a:lnTo>
                    <a:pt x="879093" y="114300"/>
                  </a:lnTo>
                  <a:lnTo>
                    <a:pt x="802893" y="7620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307580" y="4538471"/>
              <a:ext cx="1080135" cy="228600"/>
            </a:xfrm>
            <a:custGeom>
              <a:avLst/>
              <a:gdLst/>
              <a:ahLst/>
              <a:cxnLst/>
              <a:rect l="l" t="t" r="r" b="b"/>
              <a:pathLst>
                <a:path w="1080134" h="228600">
                  <a:moveTo>
                    <a:pt x="228600" y="0"/>
                  </a:moveTo>
                  <a:lnTo>
                    <a:pt x="0" y="114300"/>
                  </a:lnTo>
                  <a:lnTo>
                    <a:pt x="228600" y="228600"/>
                  </a:lnTo>
                  <a:lnTo>
                    <a:pt x="228600" y="152400"/>
                  </a:lnTo>
                  <a:lnTo>
                    <a:pt x="190500" y="152400"/>
                  </a:lnTo>
                  <a:lnTo>
                    <a:pt x="190500" y="76200"/>
                  </a:lnTo>
                  <a:lnTo>
                    <a:pt x="228600" y="76200"/>
                  </a:lnTo>
                  <a:lnTo>
                    <a:pt x="228600" y="0"/>
                  </a:lnTo>
                  <a:close/>
                </a:path>
                <a:path w="1080134" h="228600">
                  <a:moveTo>
                    <a:pt x="228600" y="76200"/>
                  </a:moveTo>
                  <a:lnTo>
                    <a:pt x="190500" y="76200"/>
                  </a:lnTo>
                  <a:lnTo>
                    <a:pt x="190500" y="152400"/>
                  </a:lnTo>
                  <a:lnTo>
                    <a:pt x="228600" y="152400"/>
                  </a:lnTo>
                  <a:lnTo>
                    <a:pt x="228600" y="76200"/>
                  </a:lnTo>
                  <a:close/>
                </a:path>
                <a:path w="1080134" h="228600">
                  <a:moveTo>
                    <a:pt x="1080135" y="76200"/>
                  </a:moveTo>
                  <a:lnTo>
                    <a:pt x="228600" y="76200"/>
                  </a:lnTo>
                  <a:lnTo>
                    <a:pt x="228600" y="152400"/>
                  </a:lnTo>
                  <a:lnTo>
                    <a:pt x="1080135" y="152400"/>
                  </a:lnTo>
                  <a:lnTo>
                    <a:pt x="1080135" y="76200"/>
                  </a:lnTo>
                  <a:close/>
                </a:path>
              </a:pathLst>
            </a:custGeom>
            <a:solidFill>
              <a:srgbClr val="0007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051304" y="4652771"/>
              <a:ext cx="5256530" cy="0"/>
            </a:xfrm>
            <a:custGeom>
              <a:avLst/>
              <a:gdLst/>
              <a:ahLst/>
              <a:cxnLst/>
              <a:rect l="l" t="t" r="r" b="b"/>
              <a:pathLst>
                <a:path w="5256530">
                  <a:moveTo>
                    <a:pt x="0" y="0"/>
                  </a:moveTo>
                  <a:lnTo>
                    <a:pt x="5256530" y="0"/>
                  </a:lnTo>
                </a:path>
              </a:pathLst>
            </a:custGeom>
            <a:ln w="12192">
              <a:solidFill>
                <a:srgbClr val="7E7E7E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1554225" y="2382046"/>
            <a:ext cx="6264275" cy="260350"/>
            <a:chOff x="1548383" y="2722868"/>
            <a:chExt cx="6264275" cy="260350"/>
          </a:xfrm>
        </p:grpSpPr>
        <p:sp>
          <p:nvSpPr>
            <p:cNvPr id="9" name="object 9"/>
            <p:cNvSpPr/>
            <p:nvPr/>
          </p:nvSpPr>
          <p:spPr>
            <a:xfrm>
              <a:off x="1548383" y="2852928"/>
              <a:ext cx="792480" cy="0"/>
            </a:xfrm>
            <a:custGeom>
              <a:avLst/>
              <a:gdLst/>
              <a:ahLst/>
              <a:cxnLst/>
              <a:rect l="l" t="t" r="r" b="b"/>
              <a:pathLst>
                <a:path w="792480">
                  <a:moveTo>
                    <a:pt x="0" y="0"/>
                  </a:moveTo>
                  <a:lnTo>
                    <a:pt x="792098" y="0"/>
                  </a:lnTo>
                </a:path>
              </a:pathLst>
            </a:custGeom>
            <a:ln w="762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947916" y="2722868"/>
              <a:ext cx="864235" cy="260350"/>
            </a:xfrm>
            <a:custGeom>
              <a:avLst/>
              <a:gdLst/>
              <a:ahLst/>
              <a:cxnLst/>
              <a:rect l="l" t="t" r="r" b="b"/>
              <a:pathLst>
                <a:path w="864234" h="260350">
                  <a:moveTo>
                    <a:pt x="749336" y="130059"/>
                  </a:moveTo>
                  <a:lnTo>
                    <a:pt x="618489" y="206386"/>
                  </a:lnTo>
                  <a:lnTo>
                    <a:pt x="609877" y="214060"/>
                  </a:lnTo>
                  <a:lnTo>
                    <a:pt x="605028" y="224055"/>
                  </a:lnTo>
                  <a:lnTo>
                    <a:pt x="604273" y="235122"/>
                  </a:lnTo>
                  <a:lnTo>
                    <a:pt x="607949" y="246010"/>
                  </a:lnTo>
                  <a:lnTo>
                    <a:pt x="615640" y="254603"/>
                  </a:lnTo>
                  <a:lnTo>
                    <a:pt x="625665" y="259409"/>
                  </a:lnTo>
                  <a:lnTo>
                    <a:pt x="636738" y="260119"/>
                  </a:lnTo>
                  <a:lnTo>
                    <a:pt x="647573" y="256424"/>
                  </a:lnTo>
                  <a:lnTo>
                    <a:pt x="814587" y="159015"/>
                  </a:lnTo>
                  <a:lnTo>
                    <a:pt x="806703" y="159015"/>
                  </a:lnTo>
                  <a:lnTo>
                    <a:pt x="806703" y="155078"/>
                  </a:lnTo>
                  <a:lnTo>
                    <a:pt x="792226" y="155078"/>
                  </a:lnTo>
                  <a:lnTo>
                    <a:pt x="749336" y="130059"/>
                  </a:lnTo>
                  <a:close/>
                </a:path>
                <a:path w="864234" h="260350">
                  <a:moveTo>
                    <a:pt x="699697" y="101103"/>
                  </a:moveTo>
                  <a:lnTo>
                    <a:pt x="0" y="101103"/>
                  </a:lnTo>
                  <a:lnTo>
                    <a:pt x="0" y="159015"/>
                  </a:lnTo>
                  <a:lnTo>
                    <a:pt x="699697" y="159015"/>
                  </a:lnTo>
                  <a:lnTo>
                    <a:pt x="749336" y="130059"/>
                  </a:lnTo>
                  <a:lnTo>
                    <a:pt x="699697" y="101103"/>
                  </a:lnTo>
                  <a:close/>
                </a:path>
                <a:path w="864234" h="260350">
                  <a:moveTo>
                    <a:pt x="814587" y="101103"/>
                  </a:moveTo>
                  <a:lnTo>
                    <a:pt x="806703" y="101103"/>
                  </a:lnTo>
                  <a:lnTo>
                    <a:pt x="806703" y="159015"/>
                  </a:lnTo>
                  <a:lnTo>
                    <a:pt x="814587" y="159015"/>
                  </a:lnTo>
                  <a:lnTo>
                    <a:pt x="864234" y="130059"/>
                  </a:lnTo>
                  <a:lnTo>
                    <a:pt x="814587" y="101103"/>
                  </a:lnTo>
                  <a:close/>
                </a:path>
                <a:path w="864234" h="260350">
                  <a:moveTo>
                    <a:pt x="792226" y="105040"/>
                  </a:moveTo>
                  <a:lnTo>
                    <a:pt x="749336" y="130059"/>
                  </a:lnTo>
                  <a:lnTo>
                    <a:pt x="792226" y="155078"/>
                  </a:lnTo>
                  <a:lnTo>
                    <a:pt x="792226" y="105040"/>
                  </a:lnTo>
                  <a:close/>
                </a:path>
                <a:path w="864234" h="260350">
                  <a:moveTo>
                    <a:pt x="806703" y="105040"/>
                  </a:moveTo>
                  <a:lnTo>
                    <a:pt x="792226" y="105040"/>
                  </a:lnTo>
                  <a:lnTo>
                    <a:pt x="792226" y="155078"/>
                  </a:lnTo>
                  <a:lnTo>
                    <a:pt x="806703" y="155078"/>
                  </a:lnTo>
                  <a:lnTo>
                    <a:pt x="806703" y="105040"/>
                  </a:lnTo>
                  <a:close/>
                </a:path>
                <a:path w="864234" h="260350">
                  <a:moveTo>
                    <a:pt x="636740" y="0"/>
                  </a:moveTo>
                  <a:lnTo>
                    <a:pt x="625681" y="710"/>
                  </a:lnTo>
                  <a:lnTo>
                    <a:pt x="615694" y="5516"/>
                  </a:lnTo>
                  <a:lnTo>
                    <a:pt x="608076" y="14108"/>
                  </a:lnTo>
                  <a:lnTo>
                    <a:pt x="604327" y="24997"/>
                  </a:lnTo>
                  <a:lnTo>
                    <a:pt x="605043" y="36064"/>
                  </a:lnTo>
                  <a:lnTo>
                    <a:pt x="609879" y="46059"/>
                  </a:lnTo>
                  <a:lnTo>
                    <a:pt x="618489" y="53732"/>
                  </a:lnTo>
                  <a:lnTo>
                    <a:pt x="749336" y="130059"/>
                  </a:lnTo>
                  <a:lnTo>
                    <a:pt x="792226" y="105040"/>
                  </a:lnTo>
                  <a:lnTo>
                    <a:pt x="806703" y="105040"/>
                  </a:lnTo>
                  <a:lnTo>
                    <a:pt x="806703" y="101103"/>
                  </a:lnTo>
                  <a:lnTo>
                    <a:pt x="814587" y="101103"/>
                  </a:lnTo>
                  <a:lnTo>
                    <a:pt x="647573" y="3694"/>
                  </a:lnTo>
                  <a:lnTo>
                    <a:pt x="636740" y="0"/>
                  </a:lnTo>
                  <a:close/>
                </a:path>
              </a:pathLst>
            </a:custGeom>
            <a:solidFill>
              <a:srgbClr val="0007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340101" y="2853690"/>
              <a:ext cx="4608830" cy="0"/>
            </a:xfrm>
            <a:custGeom>
              <a:avLst/>
              <a:gdLst/>
              <a:ahLst/>
              <a:cxnLst/>
              <a:rect l="l" t="t" r="r" b="b"/>
              <a:pathLst>
                <a:path w="4608830">
                  <a:moveTo>
                    <a:pt x="0" y="0"/>
                  </a:moveTo>
                  <a:lnTo>
                    <a:pt x="4608449" y="0"/>
                  </a:lnTo>
                </a:path>
              </a:pathLst>
            </a:custGeom>
            <a:ln w="19812">
              <a:solidFill>
                <a:srgbClr val="00000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aphicFrame>
        <p:nvGraphicFramePr>
          <p:cNvPr id="12" name="object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9653517"/>
              </p:ext>
            </p:extLst>
          </p:nvPr>
        </p:nvGraphicFramePr>
        <p:xfrm>
          <a:off x="755650" y="1570273"/>
          <a:ext cx="7632699" cy="50355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836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72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9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372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8368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50825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762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7E7E7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762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7A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2729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76200">
                      <a:solidFill>
                        <a:srgbClr val="000000"/>
                      </a:solidFill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7E7E7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76200">
                      <a:solidFill>
                        <a:srgbClr val="000000"/>
                      </a:solidFill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7A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3253532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099AB-957C-5E47-A068-4AD786409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b="1" dirty="0">
                <a:solidFill>
                  <a:schemeClr val="accent6">
                    <a:lumMod val="50000"/>
                  </a:schemeClr>
                </a:solidFill>
              </a:rPr>
              <a:t>When does SE vs PE matter?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4C7973-EA21-DC4C-9D0E-53222ADA32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03895"/>
            <a:ext cx="7886700" cy="4151316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/>
              <a:t>If your considering studying: </a:t>
            </a:r>
          </a:p>
          <a:p>
            <a:pPr lvl="1"/>
            <a:r>
              <a:rPr lang="en-US" sz="3200" dirty="0"/>
              <a:t>long non-coding RNAs</a:t>
            </a:r>
          </a:p>
          <a:p>
            <a:pPr lvl="1"/>
            <a:r>
              <a:rPr lang="en-US" sz="3200" dirty="0"/>
              <a:t>De novo transcriptome assembly</a:t>
            </a:r>
          </a:p>
          <a:p>
            <a:pPr lvl="1"/>
            <a:r>
              <a:rPr lang="en-US" sz="3200" dirty="0"/>
              <a:t>Alternative splicing </a:t>
            </a:r>
          </a:p>
          <a:p>
            <a:pPr lvl="2"/>
            <a:r>
              <a:rPr lang="en-US" sz="2400" spc="-5" dirty="0">
                <a:latin typeface="Arial" panose="020B0604020202020204" pitchFamily="34" charset="0"/>
                <a:cs typeface="Arial" panose="020B0604020202020204" pitchFamily="34" charset="0"/>
              </a:rPr>
              <a:t>Alternative RNA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splicing </a:t>
            </a:r>
            <a:r>
              <a:rPr lang="en-US" sz="2400" spc="-5" dirty="0">
                <a:latin typeface="Arial" panose="020B0604020202020204" pitchFamily="34" charset="0"/>
                <a:cs typeface="Arial" panose="020B0604020202020204" pitchFamily="34" charset="0"/>
              </a:rPr>
              <a:t>is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 process </a:t>
            </a:r>
            <a:r>
              <a:rPr lang="en-US" sz="2400" spc="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spc="-5" dirty="0">
                <a:latin typeface="Arial" panose="020B0604020202020204" pitchFamily="34" charset="0"/>
                <a:cs typeface="Arial" panose="020B0604020202020204" pitchFamily="34" charset="0"/>
              </a:rPr>
              <a:t>during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gene </a:t>
            </a:r>
            <a:r>
              <a:rPr lang="en-US" sz="2400" spc="-5" dirty="0">
                <a:latin typeface="Arial" panose="020B0604020202020204" pitchFamily="34" charset="0"/>
                <a:cs typeface="Arial" panose="020B0604020202020204" pitchFamily="34" charset="0"/>
              </a:rPr>
              <a:t>expression that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allows a </a:t>
            </a:r>
            <a:r>
              <a:rPr lang="en-US" sz="2400" spc="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single</a:t>
            </a:r>
            <a:r>
              <a:rPr lang="en-US" sz="2400" spc="-1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gene</a:t>
            </a:r>
            <a:r>
              <a:rPr lang="en-US" sz="2400" spc="-2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spc="-5" dirty="0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en-US" sz="2400" spc="-3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spc="-5" dirty="0">
                <a:latin typeface="Arial" panose="020B0604020202020204" pitchFamily="34" charset="0"/>
                <a:cs typeface="Arial" panose="020B0604020202020204" pitchFamily="34" charset="0"/>
              </a:rPr>
              <a:t>produce</a:t>
            </a:r>
            <a:r>
              <a:rPr lang="en-US" sz="2400" spc="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spc="-5" dirty="0">
                <a:latin typeface="Arial" panose="020B0604020202020204" pitchFamily="34" charset="0"/>
                <a:cs typeface="Arial" panose="020B0604020202020204" pitchFamily="34" charset="0"/>
              </a:rPr>
              <a:t>many</a:t>
            </a:r>
            <a:r>
              <a:rPr lang="en-US" sz="2400" spc="-1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spc="-5" dirty="0">
                <a:latin typeface="Arial" panose="020B0604020202020204" pitchFamily="34" charset="0"/>
                <a:cs typeface="Arial" panose="020B0604020202020204" pitchFamily="34" charset="0"/>
              </a:rPr>
              <a:t>transcripts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/>
            <a:endParaRPr lang="en-US" sz="28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755589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185025" y="6314426"/>
            <a:ext cx="967740" cy="389255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20"/>
              </a:spcBef>
            </a:pPr>
            <a:r>
              <a:rPr sz="2200" spc="-5" dirty="0">
                <a:latin typeface="Comic Sans MS"/>
                <a:cs typeface="Comic Sans MS"/>
              </a:rPr>
              <a:t>5</a:t>
            </a:r>
            <a:r>
              <a:rPr sz="2200" spc="-35" dirty="0">
                <a:latin typeface="Comic Sans MS"/>
                <a:cs typeface="Comic Sans MS"/>
              </a:rPr>
              <a:t> </a:t>
            </a:r>
            <a:r>
              <a:rPr sz="2200" spc="-5" dirty="0">
                <a:latin typeface="Comic Sans MS"/>
                <a:cs typeface="Comic Sans MS"/>
              </a:rPr>
              <a:t>of</a:t>
            </a:r>
            <a:r>
              <a:rPr sz="2200" spc="-40" dirty="0">
                <a:latin typeface="Comic Sans MS"/>
                <a:cs typeface="Comic Sans MS"/>
              </a:rPr>
              <a:t> </a:t>
            </a:r>
            <a:r>
              <a:rPr sz="2200" spc="-5" dirty="0">
                <a:latin typeface="Comic Sans MS"/>
                <a:cs typeface="Comic Sans MS"/>
              </a:rPr>
              <a:t>45</a:t>
            </a:r>
            <a:endParaRPr sz="2200">
              <a:latin typeface="Comic Sans MS"/>
              <a:cs typeface="Comic Sans MS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07076" y="189236"/>
            <a:ext cx="7539643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z="3600" b="1" spc="-5" dirty="0">
                <a:solidFill>
                  <a:schemeClr val="accent6">
                    <a:lumMod val="50000"/>
                  </a:schemeClr>
                </a:solidFill>
              </a:rPr>
              <a:t>Alternative</a:t>
            </a:r>
            <a:r>
              <a:rPr sz="3600" b="1" spc="-75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sz="3600" b="1" spc="-5" dirty="0">
                <a:solidFill>
                  <a:schemeClr val="accent6">
                    <a:lumMod val="50000"/>
                  </a:schemeClr>
                </a:solidFill>
              </a:rPr>
              <a:t>Splicing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02436" y="907160"/>
            <a:ext cx="8126421" cy="151320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355600" marR="5080" indent="-342900">
              <a:lnSpc>
                <a:spcPct val="100400"/>
              </a:lnSpc>
              <a:spcBef>
                <a:spcPts val="85"/>
              </a:spcBef>
              <a:buSzPct val="75000"/>
              <a:buFont typeface="Wingdings"/>
              <a:buChar char=""/>
              <a:tabLst>
                <a:tab pos="354965" algn="l"/>
                <a:tab pos="355600" algn="l"/>
              </a:tabLst>
            </a:pPr>
            <a:r>
              <a:rPr sz="2400" spc="-5" dirty="0">
                <a:latin typeface="Arial" panose="020B0604020202020204" pitchFamily="34" charset="0"/>
                <a:cs typeface="Arial" panose="020B0604020202020204" pitchFamily="34" charset="0"/>
              </a:rPr>
              <a:t>Alternative </a:t>
            </a:r>
            <a:r>
              <a:rPr sz="2400" dirty="0">
                <a:latin typeface="Arial" panose="020B0604020202020204" pitchFamily="34" charset="0"/>
                <a:cs typeface="Arial" panose="020B0604020202020204" pitchFamily="34" charset="0"/>
              </a:rPr>
              <a:t>splicing </a:t>
            </a:r>
            <a:r>
              <a:rPr sz="2400" spc="-5" dirty="0">
                <a:latin typeface="Arial" panose="020B0604020202020204" pitchFamily="34" charset="0"/>
                <a:cs typeface="Arial" panose="020B0604020202020204" pitchFamily="34" charset="0"/>
              </a:rPr>
              <a:t>increases the biodiversity </a:t>
            </a:r>
            <a:r>
              <a:rPr sz="2400" dirty="0">
                <a:latin typeface="Arial" panose="020B0604020202020204" pitchFamily="34" charset="0"/>
                <a:cs typeface="Arial" panose="020B0604020202020204" pitchFamily="34" charset="0"/>
              </a:rPr>
              <a:t>of </a:t>
            </a:r>
            <a:r>
              <a:rPr sz="2400" spc="-70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dirty="0">
                <a:latin typeface="Arial" panose="020B0604020202020204" pitchFamily="34" charset="0"/>
                <a:cs typeface="Arial" panose="020B0604020202020204" pitchFamily="34" charset="0"/>
              </a:rPr>
              <a:t>proteins</a:t>
            </a:r>
            <a:r>
              <a:rPr sz="2400" spc="-2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spc="-5" dirty="0">
                <a:latin typeface="Arial" panose="020B0604020202020204" pitchFamily="34" charset="0"/>
                <a:cs typeface="Arial" panose="020B0604020202020204" pitchFamily="34" charset="0"/>
              </a:rPr>
              <a:t>that</a:t>
            </a:r>
            <a:r>
              <a:rPr sz="2400" spc="-2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dirty="0">
                <a:latin typeface="Arial" panose="020B0604020202020204" pitchFamily="34" charset="0"/>
                <a:cs typeface="Arial" panose="020B0604020202020204" pitchFamily="34" charset="0"/>
              </a:rPr>
              <a:t>can</a:t>
            </a:r>
            <a:r>
              <a:rPr sz="2400" spc="-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dirty="0">
                <a:latin typeface="Arial" panose="020B0604020202020204" pitchFamily="34" charset="0"/>
                <a:cs typeface="Arial" panose="020B0604020202020204" pitchFamily="34" charset="0"/>
              </a:rPr>
              <a:t>be</a:t>
            </a:r>
            <a:r>
              <a:rPr sz="2400" spc="-2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dirty="0">
                <a:latin typeface="Arial" panose="020B0604020202020204" pitchFamily="34" charset="0"/>
                <a:cs typeface="Arial" panose="020B0604020202020204" pitchFamily="34" charset="0"/>
              </a:rPr>
              <a:t>encoded</a:t>
            </a:r>
            <a:r>
              <a:rPr sz="2400" spc="-5" dirty="0">
                <a:latin typeface="Arial" panose="020B0604020202020204" pitchFamily="34" charset="0"/>
                <a:cs typeface="Arial" panose="020B0604020202020204" pitchFamily="34" charset="0"/>
              </a:rPr>
              <a:t> by</a:t>
            </a:r>
            <a:r>
              <a:rPr sz="2400" spc="-2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spc="-5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sz="2400" spc="-1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dirty="0">
                <a:latin typeface="Arial" panose="020B0604020202020204" pitchFamily="34" charset="0"/>
                <a:cs typeface="Arial" panose="020B0604020202020204" pitchFamily="34" charset="0"/>
              </a:rPr>
              <a:t>genome.</a:t>
            </a:r>
          </a:p>
          <a:p>
            <a:pPr marL="355600" indent="-342900">
              <a:lnSpc>
                <a:spcPct val="100000"/>
              </a:lnSpc>
              <a:spcBef>
                <a:spcPts val="180"/>
              </a:spcBef>
              <a:buSzPct val="75000"/>
              <a:buFont typeface="Wingdings"/>
              <a:buChar char=""/>
              <a:tabLst>
                <a:tab pos="354965" algn="l"/>
                <a:tab pos="355600" algn="l"/>
              </a:tabLst>
            </a:pPr>
            <a:r>
              <a:rPr sz="2400" spc="-5" dirty="0">
                <a:latin typeface="Arial" panose="020B0604020202020204" pitchFamily="34" charset="0"/>
                <a:cs typeface="Arial" panose="020B0604020202020204" pitchFamily="34" charset="0"/>
              </a:rPr>
              <a:t>In humans,</a:t>
            </a:r>
            <a:r>
              <a:rPr sz="2400" spc="-1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dirty="0">
                <a:latin typeface="Arial" panose="020B0604020202020204" pitchFamily="34" charset="0"/>
                <a:cs typeface="Arial" panose="020B0604020202020204" pitchFamily="34" charset="0"/>
              </a:rPr>
              <a:t>~95%</a:t>
            </a:r>
            <a:r>
              <a:rPr sz="2400" spc="-1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dirty="0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sz="2400" spc="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spc="-5" dirty="0">
                <a:latin typeface="Arial" panose="020B0604020202020204" pitchFamily="34" charset="0"/>
                <a:cs typeface="Arial" panose="020B0604020202020204" pitchFamily="34" charset="0"/>
              </a:rPr>
              <a:t>multi-exonic</a:t>
            </a:r>
            <a:r>
              <a:rPr sz="2400" dirty="0">
                <a:latin typeface="Arial" panose="020B0604020202020204" pitchFamily="34" charset="0"/>
                <a:cs typeface="Arial" panose="020B0604020202020204" pitchFamily="34" charset="0"/>
              </a:rPr>
              <a:t> genes</a:t>
            </a:r>
            <a:r>
              <a:rPr sz="2400" spc="-1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dirty="0">
                <a:latin typeface="Arial" panose="020B0604020202020204" pitchFamily="34" charset="0"/>
                <a:cs typeface="Arial" panose="020B0604020202020204" pitchFamily="34" charset="0"/>
              </a:rPr>
              <a:t>are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dirty="0">
                <a:latin typeface="Arial" panose="020B0604020202020204" pitchFamily="34" charset="0"/>
                <a:cs typeface="Arial" panose="020B0604020202020204" pitchFamily="34" charset="0"/>
              </a:rPr>
              <a:t>alternatively</a:t>
            </a:r>
            <a:r>
              <a:rPr sz="2400" spc="-7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dirty="0">
                <a:latin typeface="Arial" panose="020B0604020202020204" pitchFamily="34" charset="0"/>
                <a:cs typeface="Arial" panose="020B0604020202020204" pitchFamily="34" charset="0"/>
              </a:rPr>
              <a:t>spliced</a:t>
            </a:r>
          </a:p>
        </p:txBody>
      </p:sp>
      <p:grpSp>
        <p:nvGrpSpPr>
          <p:cNvPr id="5" name="object 5"/>
          <p:cNvGrpSpPr/>
          <p:nvPr/>
        </p:nvGrpSpPr>
        <p:grpSpPr>
          <a:xfrm>
            <a:off x="216408" y="2368295"/>
            <a:ext cx="8819515" cy="4489702"/>
            <a:chOff x="216408" y="2368295"/>
            <a:chExt cx="8819515" cy="4489702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3088" y="2368295"/>
              <a:ext cx="7993380" cy="4489702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216408" y="6237731"/>
              <a:ext cx="8819515" cy="399415"/>
            </a:xfrm>
            <a:custGeom>
              <a:avLst/>
              <a:gdLst/>
              <a:ahLst/>
              <a:cxnLst/>
              <a:rect l="l" t="t" r="r" b="b"/>
              <a:pathLst>
                <a:path w="8819515" h="399415">
                  <a:moveTo>
                    <a:pt x="8819388" y="0"/>
                  </a:moveTo>
                  <a:lnTo>
                    <a:pt x="0" y="0"/>
                  </a:lnTo>
                  <a:lnTo>
                    <a:pt x="0" y="399288"/>
                  </a:lnTo>
                  <a:lnTo>
                    <a:pt x="8819388" y="399288"/>
                  </a:lnTo>
                  <a:lnTo>
                    <a:pt x="881938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294843" y="6257950"/>
            <a:ext cx="8383644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latin typeface="Arial" panose="020B0604020202020204" pitchFamily="34" charset="0"/>
                <a:cs typeface="Arial" panose="020B0604020202020204" pitchFamily="34" charset="0"/>
              </a:rPr>
              <a:t>Alternatively</a:t>
            </a:r>
            <a:r>
              <a:rPr sz="2000" dirty="0">
                <a:latin typeface="Arial" panose="020B0604020202020204" pitchFamily="34" charset="0"/>
                <a:cs typeface="Arial" panose="020B0604020202020204" pitchFamily="34" charset="0"/>
              </a:rPr>
              <a:t> spliced</a:t>
            </a:r>
            <a:r>
              <a:rPr sz="2000" spc="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spc="-5" dirty="0">
                <a:latin typeface="Arial" panose="020B0604020202020204" pitchFamily="34" charset="0"/>
                <a:cs typeface="Arial" panose="020B0604020202020204" pitchFamily="34" charset="0"/>
              </a:rPr>
              <a:t>exons </a:t>
            </a:r>
            <a:r>
              <a:rPr sz="2000" dirty="0">
                <a:latin typeface="Arial" panose="020B0604020202020204" pitchFamily="34" charset="0"/>
                <a:cs typeface="Arial" panose="020B0604020202020204" pitchFamily="34" charset="0"/>
              </a:rPr>
              <a:t>yield </a:t>
            </a:r>
            <a:r>
              <a:rPr sz="2000" spc="-5" dirty="0">
                <a:latin typeface="Arial" panose="020B0604020202020204" pitchFamily="34" charset="0"/>
                <a:cs typeface="Arial" panose="020B0604020202020204" pitchFamily="34" charset="0"/>
              </a:rPr>
              <a:t>three</a:t>
            </a:r>
            <a:r>
              <a:rPr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spc="-5" dirty="0">
                <a:latin typeface="Arial" panose="020B0604020202020204" pitchFamily="34" charset="0"/>
                <a:cs typeface="Arial" panose="020B0604020202020204" pitchFamily="34" charset="0"/>
              </a:rPr>
              <a:t>different</a:t>
            </a:r>
            <a:r>
              <a:rPr sz="2000" dirty="0">
                <a:latin typeface="Arial" panose="020B0604020202020204" pitchFamily="34" charset="0"/>
                <a:cs typeface="Arial" panose="020B0604020202020204" pitchFamily="34" charset="0"/>
              </a:rPr>
              <a:t> protein</a:t>
            </a:r>
            <a:r>
              <a:rPr sz="2000" spc="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spc="-5" dirty="0">
                <a:latin typeface="Arial" panose="020B0604020202020204" pitchFamily="34" charset="0"/>
                <a:cs typeface="Arial" panose="020B0604020202020204" pitchFamily="34" charset="0"/>
              </a:rPr>
              <a:t>isoforms</a:t>
            </a:r>
            <a:endParaRPr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922105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E17D5-B29A-724C-8A5B-54AEFAF0F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b="1" dirty="0">
                <a:solidFill>
                  <a:schemeClr val="accent6">
                    <a:lumMod val="50000"/>
                  </a:schemeClr>
                </a:solidFill>
              </a:rPr>
              <a:t>Other NGS terms </a:t>
            </a:r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F75DE7E-A9A2-2644-879C-CC6D34ABBD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451" y="1690689"/>
            <a:ext cx="8370916" cy="1499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44894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E17D5-B29A-724C-8A5B-54AEFAF0F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b="1" dirty="0">
                <a:solidFill>
                  <a:schemeClr val="accent6">
                    <a:lumMod val="50000"/>
                  </a:schemeClr>
                </a:solidFill>
              </a:rPr>
              <a:t>Other NGS terms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1AE5B2-C1D6-B743-AE3C-1B69ED8F5C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Read: </a:t>
            </a:r>
            <a:r>
              <a:rPr lang="en-US" dirty="0"/>
              <a:t>A raw sequence that comes from a sequencing machine. </a:t>
            </a:r>
          </a:p>
          <a:p>
            <a:r>
              <a:rPr lang="en-US" b="1" dirty="0"/>
              <a:t>Sequencing depth</a:t>
            </a:r>
            <a:r>
              <a:rPr lang="en-US" dirty="0"/>
              <a:t>: total number of sequences, reads, or bp generated in a single experiment </a:t>
            </a:r>
          </a:p>
        </p:txBody>
      </p:sp>
    </p:spTree>
    <p:extLst>
      <p:ext uri="{BB962C8B-B14F-4D97-AF65-F5344CB8AC3E}">
        <p14:creationId xmlns:p14="http://schemas.microsoft.com/office/powerpoint/2010/main" val="35758818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4280A-CB5D-E94F-B8D6-0CC48A21D6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854074"/>
          </a:xfrm>
          <a:noFill/>
          <a:ln>
            <a:noFill/>
          </a:ln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chemeClr val="accent6">
                    <a:lumMod val="50000"/>
                  </a:schemeClr>
                </a:solidFill>
              </a:rPr>
              <a:t>Types of questions answered: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54EC75-7FDF-824E-9E84-AD21AC9279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12899"/>
            <a:ext cx="7886700" cy="4879975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b="0" dirty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US" b="0" dirty="0">
                <a:solidFill>
                  <a:srgbClr val="292929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3300" b="0" dirty="0">
                <a:solidFill>
                  <a:srgbClr val="292929"/>
                </a:solidFill>
                <a:effectLst/>
                <a:latin typeface="Menlo" panose="020B0609030804020204" pitchFamily="49" charset="0"/>
              </a:rPr>
              <a:t>What genes are differentially expressed between conditions?</a:t>
            </a:r>
          </a:p>
          <a:p>
            <a:pPr marL="0" indent="0">
              <a:buNone/>
            </a:pPr>
            <a:br>
              <a:rPr lang="en-US" sz="3300" b="0" dirty="0">
                <a:solidFill>
                  <a:srgbClr val="292929"/>
                </a:solidFill>
                <a:effectLst/>
                <a:latin typeface="Menlo" panose="020B0609030804020204" pitchFamily="49" charset="0"/>
              </a:rPr>
            </a:br>
            <a:r>
              <a:rPr lang="en-US" sz="3300" b="0" dirty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US" sz="3300" b="0" dirty="0">
                <a:solidFill>
                  <a:srgbClr val="292929"/>
                </a:solidFill>
                <a:effectLst/>
                <a:latin typeface="Menlo" panose="020B0609030804020204" pitchFamily="49" charset="0"/>
              </a:rPr>
              <a:t> Are there any trends in gene expression over time or across conditions?</a:t>
            </a:r>
          </a:p>
          <a:p>
            <a:pPr marL="0" indent="0">
              <a:buNone/>
            </a:pPr>
            <a:br>
              <a:rPr lang="en-US" sz="3300" b="0" dirty="0">
                <a:solidFill>
                  <a:srgbClr val="292929"/>
                </a:solidFill>
                <a:effectLst/>
                <a:latin typeface="Menlo" panose="020B0609030804020204" pitchFamily="49" charset="0"/>
              </a:rPr>
            </a:br>
            <a:r>
              <a:rPr lang="en-US" sz="3300" b="0" dirty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US" sz="3300" b="0" dirty="0">
                <a:solidFill>
                  <a:srgbClr val="292929"/>
                </a:solidFill>
                <a:effectLst/>
                <a:latin typeface="Menlo" panose="020B0609030804020204" pitchFamily="49" charset="0"/>
              </a:rPr>
              <a:t> Which groups of genes change similarly over time or across conditions?</a:t>
            </a:r>
          </a:p>
          <a:p>
            <a:pPr marL="0" indent="0">
              <a:buNone/>
            </a:pPr>
            <a:br>
              <a:rPr lang="en-US" sz="3300" b="0" dirty="0">
                <a:solidFill>
                  <a:srgbClr val="292929"/>
                </a:solidFill>
                <a:effectLst/>
                <a:latin typeface="Menlo" panose="020B0609030804020204" pitchFamily="49" charset="0"/>
              </a:rPr>
            </a:br>
            <a:r>
              <a:rPr lang="en-US" sz="3300" b="0" dirty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US" sz="3300" b="0" dirty="0">
                <a:solidFill>
                  <a:srgbClr val="292929"/>
                </a:solidFill>
                <a:effectLst/>
                <a:latin typeface="Menlo" panose="020B0609030804020204" pitchFamily="49" charset="0"/>
              </a:rPr>
              <a:t> What processes or pathways are important for my condition of interest?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169375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9348F6A-33C8-7849-8DC6-3277CF242136}"/>
              </a:ext>
            </a:extLst>
          </p:cNvPr>
          <p:cNvSpPr txBox="1"/>
          <p:nvPr/>
        </p:nvSpPr>
        <p:spPr>
          <a:xfrm>
            <a:off x="6985000" y="6223000"/>
            <a:ext cx="1915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PMID: 26813401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2BEBE77F-CD4E-634A-9CE1-66A627539E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2689051"/>
              </p:ext>
            </p:extLst>
          </p:nvPr>
        </p:nvGraphicFramePr>
        <p:xfrm>
          <a:off x="501650" y="1418705"/>
          <a:ext cx="8140700" cy="3474720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2419350">
                  <a:extLst>
                    <a:ext uri="{9D8B030D-6E8A-4147-A177-3AD203B41FA5}">
                      <a16:colId xmlns:a16="http://schemas.microsoft.com/office/drawing/2014/main" val="3175121423"/>
                    </a:ext>
                  </a:extLst>
                </a:gridCol>
                <a:gridCol w="1651000">
                  <a:extLst>
                    <a:ext uri="{9D8B030D-6E8A-4147-A177-3AD203B41FA5}">
                      <a16:colId xmlns:a16="http://schemas.microsoft.com/office/drawing/2014/main" val="4155290810"/>
                    </a:ext>
                  </a:extLst>
                </a:gridCol>
                <a:gridCol w="2035175">
                  <a:extLst>
                    <a:ext uri="{9D8B030D-6E8A-4147-A177-3AD203B41FA5}">
                      <a16:colId xmlns:a16="http://schemas.microsoft.com/office/drawing/2014/main" val="2877027755"/>
                    </a:ext>
                  </a:extLst>
                </a:gridCol>
                <a:gridCol w="2035175">
                  <a:extLst>
                    <a:ext uri="{9D8B030D-6E8A-4147-A177-3AD203B41FA5}">
                      <a16:colId xmlns:a16="http://schemas.microsoft.com/office/drawing/2014/main" val="5403879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200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Replicates per group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61140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00268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Fold change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9451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87%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98%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100%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67360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Sequencing depth (millions of reads)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16755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52%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2487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33%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80%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34837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38%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57%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85%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29148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407495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E17D5-B29A-724C-8A5B-54AEFAF0F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b="1" dirty="0">
                <a:solidFill>
                  <a:schemeClr val="accent6">
                    <a:lumMod val="50000"/>
                  </a:schemeClr>
                </a:solidFill>
              </a:rPr>
              <a:t>Other NGS terms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1AE5B2-C1D6-B743-AE3C-1B69ED8F5C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Read: </a:t>
            </a:r>
            <a:r>
              <a:rPr lang="en-US" dirty="0"/>
              <a:t>A raw sequence that comes from a sequencing machine. </a:t>
            </a:r>
          </a:p>
          <a:p>
            <a:r>
              <a:rPr lang="en-US" b="1" dirty="0"/>
              <a:t>Sequencing depth</a:t>
            </a:r>
            <a:r>
              <a:rPr lang="en-US" dirty="0"/>
              <a:t>: total number of sequences, reads, or bp generated in a single experiment </a:t>
            </a:r>
          </a:p>
          <a:p>
            <a:r>
              <a:rPr lang="en-US" b="1" dirty="0"/>
              <a:t>Coverage: </a:t>
            </a:r>
            <a:r>
              <a:rPr lang="en-US" dirty="0"/>
              <a:t>Total number of bases generated per size of the genome sequences 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/>
              <a:t>What does it mean if someone says they want 15X coverage? </a:t>
            </a:r>
          </a:p>
        </p:txBody>
      </p:sp>
    </p:spTree>
    <p:extLst>
      <p:ext uri="{BB962C8B-B14F-4D97-AF65-F5344CB8AC3E}">
        <p14:creationId xmlns:p14="http://schemas.microsoft.com/office/powerpoint/2010/main" val="41841749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4773" y="397458"/>
            <a:ext cx="8334531" cy="53604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z="34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NGS</a:t>
            </a:r>
            <a:r>
              <a:rPr sz="3400" b="1" spc="-3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400" b="1" spc="-5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Sequencing</a:t>
            </a:r>
            <a:r>
              <a:rPr sz="3400" b="1" spc="-95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400" b="1" spc="-4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Terminology</a:t>
            </a:r>
            <a:endParaRPr sz="3400" b="1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80" name="Group 179">
            <a:extLst>
              <a:ext uri="{FF2B5EF4-FFF2-40B4-BE49-F238E27FC236}">
                <a16:creationId xmlns:a16="http://schemas.microsoft.com/office/drawing/2014/main" id="{530FB3F5-129D-6445-93FF-B365F9F3DF21}"/>
              </a:ext>
            </a:extLst>
          </p:cNvPr>
          <p:cNvGrpSpPr/>
          <p:nvPr/>
        </p:nvGrpSpPr>
        <p:grpSpPr>
          <a:xfrm>
            <a:off x="5077275" y="1197413"/>
            <a:ext cx="2410934" cy="4848501"/>
            <a:chOff x="1171882" y="1288296"/>
            <a:chExt cx="2410934" cy="4848501"/>
          </a:xfrm>
        </p:grpSpPr>
        <p:sp>
          <p:nvSpPr>
            <p:cNvPr id="4" name="object 4"/>
            <p:cNvSpPr txBox="1"/>
            <p:nvPr/>
          </p:nvSpPr>
          <p:spPr>
            <a:xfrm>
              <a:off x="1953933" y="1288296"/>
              <a:ext cx="1088390" cy="751488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00"/>
                </a:spcBef>
              </a:pPr>
              <a:r>
                <a:rPr sz="2400" b="1" dirty="0">
                  <a:latin typeface="Arial" panose="020B0604020202020204" pitchFamily="34" charset="0"/>
                  <a:cs typeface="Arial" panose="020B0604020202020204" pitchFamily="34" charset="0"/>
                </a:rPr>
                <a:t>Insert</a:t>
              </a:r>
              <a:r>
                <a:rPr sz="2400" b="1" spc="-85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sz="2400" b="1" dirty="0">
                  <a:latin typeface="Arial" panose="020B0604020202020204" pitchFamily="34" charset="0"/>
                  <a:cs typeface="Arial" panose="020B0604020202020204" pitchFamily="34" charset="0"/>
                </a:rPr>
                <a:t>Size</a:t>
              </a:r>
            </a:p>
          </p:txBody>
        </p:sp>
        <p:sp>
          <p:nvSpPr>
            <p:cNvPr id="5" name="object 5"/>
            <p:cNvSpPr/>
            <p:nvPr/>
          </p:nvSpPr>
          <p:spPr>
            <a:xfrm>
              <a:off x="1595793" y="2650625"/>
              <a:ext cx="902335" cy="2540"/>
            </a:xfrm>
            <a:custGeom>
              <a:avLst/>
              <a:gdLst/>
              <a:ahLst/>
              <a:cxnLst/>
              <a:rect l="l" t="t" r="r" b="b"/>
              <a:pathLst>
                <a:path w="902335" h="2539">
                  <a:moveTo>
                    <a:pt x="0" y="0"/>
                  </a:moveTo>
                  <a:lnTo>
                    <a:pt x="901940" y="0"/>
                  </a:lnTo>
                </a:path>
              </a:pathLst>
            </a:custGeom>
            <a:ln w="126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grpSp>
          <p:nvGrpSpPr>
            <p:cNvPr id="6" name="object 6"/>
            <p:cNvGrpSpPr/>
            <p:nvPr/>
          </p:nvGrpSpPr>
          <p:grpSpPr>
            <a:xfrm>
              <a:off x="1589443" y="2518246"/>
              <a:ext cx="915035" cy="57150"/>
              <a:chOff x="1589443" y="2518246"/>
              <a:chExt cx="915035" cy="57150"/>
            </a:xfrm>
          </p:grpSpPr>
          <p:sp>
            <p:nvSpPr>
              <p:cNvPr id="7" name="object 7"/>
              <p:cNvSpPr/>
              <p:nvPr/>
            </p:nvSpPr>
            <p:spPr>
              <a:xfrm>
                <a:off x="2404168" y="2545607"/>
                <a:ext cx="93980" cy="1905"/>
              </a:xfrm>
              <a:custGeom>
                <a:avLst/>
                <a:gdLst/>
                <a:ahLst/>
                <a:cxnLst/>
                <a:rect l="l" t="t" r="r" b="b"/>
                <a:pathLst>
                  <a:path w="93980" h="1905">
                    <a:moveTo>
                      <a:pt x="93562" y="1299"/>
                    </a:moveTo>
                    <a:lnTo>
                      <a:pt x="6349" y="88"/>
                    </a:lnTo>
                    <a:lnTo>
                      <a:pt x="0" y="0"/>
                    </a:lnTo>
                  </a:path>
                </a:pathLst>
              </a:custGeom>
              <a:ln w="12699">
                <a:solidFill>
                  <a:srgbClr val="00009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8" name="object 8"/>
              <p:cNvSpPr/>
              <p:nvPr/>
            </p:nvSpPr>
            <p:spPr>
              <a:xfrm>
                <a:off x="2345330" y="2518246"/>
                <a:ext cx="55244" cy="54610"/>
              </a:xfrm>
              <a:custGeom>
                <a:avLst/>
                <a:gdLst/>
                <a:ahLst/>
                <a:cxnLst/>
                <a:rect l="l" t="t" r="r" b="b"/>
                <a:pathLst>
                  <a:path w="55244" h="54610">
                    <a:moveTo>
                      <a:pt x="54984" y="0"/>
                    </a:moveTo>
                    <a:lnTo>
                      <a:pt x="0" y="26544"/>
                    </a:lnTo>
                    <a:lnTo>
                      <a:pt x="54226" y="54604"/>
                    </a:lnTo>
                    <a:lnTo>
                      <a:pt x="54984" y="0"/>
                    </a:lnTo>
                    <a:close/>
                  </a:path>
                </a:pathLst>
              </a:custGeom>
              <a:solidFill>
                <a:srgbClr val="00009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9" name="object 9"/>
              <p:cNvSpPr/>
              <p:nvPr/>
            </p:nvSpPr>
            <p:spPr>
              <a:xfrm>
                <a:off x="1595793" y="2547726"/>
                <a:ext cx="93980" cy="1905"/>
              </a:xfrm>
              <a:custGeom>
                <a:avLst/>
                <a:gdLst/>
                <a:ahLst/>
                <a:cxnLst/>
                <a:rect l="l" t="t" r="r" b="b"/>
                <a:pathLst>
                  <a:path w="93980" h="1905">
                    <a:moveTo>
                      <a:pt x="0" y="1299"/>
                    </a:moveTo>
                    <a:lnTo>
                      <a:pt x="87212" y="88"/>
                    </a:lnTo>
                    <a:lnTo>
                      <a:pt x="93562" y="0"/>
                    </a:lnTo>
                  </a:path>
                </a:pathLst>
              </a:custGeom>
              <a:ln w="12699">
                <a:solidFill>
                  <a:srgbClr val="00009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0" name="object 10"/>
              <p:cNvSpPr/>
              <p:nvPr/>
            </p:nvSpPr>
            <p:spPr>
              <a:xfrm>
                <a:off x="1693209" y="2520365"/>
                <a:ext cx="55244" cy="54610"/>
              </a:xfrm>
              <a:custGeom>
                <a:avLst/>
                <a:gdLst/>
                <a:ahLst/>
                <a:cxnLst/>
                <a:rect l="l" t="t" r="r" b="b"/>
                <a:pathLst>
                  <a:path w="55244" h="54610">
                    <a:moveTo>
                      <a:pt x="0" y="0"/>
                    </a:moveTo>
                    <a:lnTo>
                      <a:pt x="758" y="54604"/>
                    </a:lnTo>
                    <a:lnTo>
                      <a:pt x="54983" y="2654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9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grpSp>
          <p:nvGrpSpPr>
            <p:cNvPr id="11" name="object 11"/>
            <p:cNvGrpSpPr/>
            <p:nvPr/>
          </p:nvGrpSpPr>
          <p:grpSpPr>
            <a:xfrm>
              <a:off x="2889067" y="2715049"/>
              <a:ext cx="158750" cy="54610"/>
              <a:chOff x="2889067" y="2715049"/>
              <a:chExt cx="158750" cy="54610"/>
            </a:xfrm>
          </p:grpSpPr>
          <p:sp>
            <p:nvSpPr>
              <p:cNvPr id="12" name="object 12"/>
              <p:cNvSpPr/>
              <p:nvPr/>
            </p:nvSpPr>
            <p:spPr>
              <a:xfrm>
                <a:off x="2947904" y="2742410"/>
                <a:ext cx="93980" cy="1905"/>
              </a:xfrm>
              <a:custGeom>
                <a:avLst/>
                <a:gdLst/>
                <a:ahLst/>
                <a:cxnLst/>
                <a:rect l="l" t="t" r="r" b="b"/>
                <a:pathLst>
                  <a:path w="93980" h="1905">
                    <a:moveTo>
                      <a:pt x="93562" y="1299"/>
                    </a:moveTo>
                    <a:lnTo>
                      <a:pt x="6349" y="88"/>
                    </a:lnTo>
                    <a:lnTo>
                      <a:pt x="0" y="0"/>
                    </a:lnTo>
                  </a:path>
                </a:pathLst>
              </a:custGeom>
              <a:ln w="12699">
                <a:solidFill>
                  <a:srgbClr val="00009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3" name="object 13"/>
              <p:cNvSpPr/>
              <p:nvPr/>
            </p:nvSpPr>
            <p:spPr>
              <a:xfrm>
                <a:off x="2889067" y="2715049"/>
                <a:ext cx="55244" cy="54610"/>
              </a:xfrm>
              <a:custGeom>
                <a:avLst/>
                <a:gdLst/>
                <a:ahLst/>
                <a:cxnLst/>
                <a:rect l="l" t="t" r="r" b="b"/>
                <a:pathLst>
                  <a:path w="55244" h="54610">
                    <a:moveTo>
                      <a:pt x="54983" y="0"/>
                    </a:moveTo>
                    <a:lnTo>
                      <a:pt x="0" y="26544"/>
                    </a:lnTo>
                    <a:lnTo>
                      <a:pt x="54225" y="54604"/>
                    </a:lnTo>
                    <a:lnTo>
                      <a:pt x="54983" y="0"/>
                    </a:lnTo>
                    <a:close/>
                  </a:path>
                </a:pathLst>
              </a:custGeom>
              <a:solidFill>
                <a:srgbClr val="00009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14" name="object 14"/>
            <p:cNvSpPr/>
            <p:nvPr/>
          </p:nvSpPr>
          <p:spPr>
            <a:xfrm>
              <a:off x="2345330" y="2855942"/>
              <a:ext cx="704215" cy="2540"/>
            </a:xfrm>
            <a:custGeom>
              <a:avLst/>
              <a:gdLst/>
              <a:ahLst/>
              <a:cxnLst/>
              <a:rect l="l" t="t" r="r" b="b"/>
              <a:pathLst>
                <a:path w="704214" h="2539">
                  <a:moveTo>
                    <a:pt x="0" y="0"/>
                  </a:moveTo>
                  <a:lnTo>
                    <a:pt x="703678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2338980" y="2725682"/>
              <a:ext cx="158750" cy="54610"/>
              <a:chOff x="2338980" y="2725682"/>
              <a:chExt cx="158750" cy="54610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2345330" y="2753043"/>
                <a:ext cx="93980" cy="1905"/>
              </a:xfrm>
              <a:custGeom>
                <a:avLst/>
                <a:gdLst/>
                <a:ahLst/>
                <a:cxnLst/>
                <a:rect l="l" t="t" r="r" b="b"/>
                <a:pathLst>
                  <a:path w="93980" h="1905">
                    <a:moveTo>
                      <a:pt x="0" y="1299"/>
                    </a:moveTo>
                    <a:lnTo>
                      <a:pt x="87212" y="88"/>
                    </a:lnTo>
                    <a:lnTo>
                      <a:pt x="93562" y="0"/>
                    </a:lnTo>
                  </a:path>
                </a:pathLst>
              </a:custGeom>
              <a:ln w="12699">
                <a:solidFill>
                  <a:srgbClr val="00009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2442746" y="2725682"/>
                <a:ext cx="55244" cy="54610"/>
              </a:xfrm>
              <a:custGeom>
                <a:avLst/>
                <a:gdLst/>
                <a:ahLst/>
                <a:cxnLst/>
                <a:rect l="l" t="t" r="r" b="b"/>
                <a:pathLst>
                  <a:path w="55244" h="54610">
                    <a:moveTo>
                      <a:pt x="0" y="0"/>
                    </a:moveTo>
                    <a:lnTo>
                      <a:pt x="759" y="54603"/>
                    </a:lnTo>
                    <a:lnTo>
                      <a:pt x="54984" y="2654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9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grpSp>
          <p:nvGrpSpPr>
            <p:cNvPr id="18" name="object 18"/>
            <p:cNvGrpSpPr/>
            <p:nvPr/>
          </p:nvGrpSpPr>
          <p:grpSpPr>
            <a:xfrm>
              <a:off x="2046762" y="2839582"/>
              <a:ext cx="158750" cy="54610"/>
              <a:chOff x="2046762" y="2839582"/>
              <a:chExt cx="158750" cy="54610"/>
            </a:xfrm>
          </p:grpSpPr>
          <p:sp>
            <p:nvSpPr>
              <p:cNvPr id="19" name="object 19"/>
              <p:cNvSpPr/>
              <p:nvPr/>
            </p:nvSpPr>
            <p:spPr>
              <a:xfrm>
                <a:off x="2105600" y="2866943"/>
                <a:ext cx="93980" cy="1905"/>
              </a:xfrm>
              <a:custGeom>
                <a:avLst/>
                <a:gdLst/>
                <a:ahLst/>
                <a:cxnLst/>
                <a:rect l="l" t="t" r="r" b="b"/>
                <a:pathLst>
                  <a:path w="93980" h="1905">
                    <a:moveTo>
                      <a:pt x="93562" y="1299"/>
                    </a:moveTo>
                    <a:lnTo>
                      <a:pt x="6349" y="88"/>
                    </a:lnTo>
                    <a:lnTo>
                      <a:pt x="0" y="0"/>
                    </a:lnTo>
                  </a:path>
                </a:pathLst>
              </a:custGeom>
              <a:ln w="12699">
                <a:solidFill>
                  <a:srgbClr val="00009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0" name="object 20"/>
              <p:cNvSpPr/>
              <p:nvPr/>
            </p:nvSpPr>
            <p:spPr>
              <a:xfrm>
                <a:off x="2046762" y="2839582"/>
                <a:ext cx="55244" cy="54610"/>
              </a:xfrm>
              <a:custGeom>
                <a:avLst/>
                <a:gdLst/>
                <a:ahLst/>
                <a:cxnLst/>
                <a:rect l="l" t="t" r="r" b="b"/>
                <a:pathLst>
                  <a:path w="55244" h="54610">
                    <a:moveTo>
                      <a:pt x="54983" y="0"/>
                    </a:moveTo>
                    <a:lnTo>
                      <a:pt x="0" y="26542"/>
                    </a:lnTo>
                    <a:lnTo>
                      <a:pt x="54225" y="54604"/>
                    </a:lnTo>
                    <a:lnTo>
                      <a:pt x="54983" y="0"/>
                    </a:lnTo>
                    <a:close/>
                  </a:path>
                </a:pathLst>
              </a:custGeom>
              <a:solidFill>
                <a:srgbClr val="00009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21" name="object 21"/>
            <p:cNvSpPr/>
            <p:nvPr/>
          </p:nvSpPr>
          <p:spPr>
            <a:xfrm>
              <a:off x="1171882" y="2974078"/>
              <a:ext cx="1027430" cy="0"/>
            </a:xfrm>
            <a:custGeom>
              <a:avLst/>
              <a:gdLst/>
              <a:ahLst/>
              <a:cxnLst/>
              <a:rect l="l" t="t" r="r" b="b"/>
              <a:pathLst>
                <a:path w="1027430">
                  <a:moveTo>
                    <a:pt x="0" y="0"/>
                  </a:moveTo>
                  <a:lnTo>
                    <a:pt x="1027281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grpSp>
          <p:nvGrpSpPr>
            <p:cNvPr id="22" name="object 22"/>
            <p:cNvGrpSpPr/>
            <p:nvPr/>
          </p:nvGrpSpPr>
          <p:grpSpPr>
            <a:xfrm>
              <a:off x="1206055" y="2808725"/>
              <a:ext cx="158750" cy="54610"/>
              <a:chOff x="1206055" y="2808725"/>
              <a:chExt cx="158750" cy="54610"/>
            </a:xfrm>
          </p:grpSpPr>
          <p:sp>
            <p:nvSpPr>
              <p:cNvPr id="23" name="object 23"/>
              <p:cNvSpPr/>
              <p:nvPr/>
            </p:nvSpPr>
            <p:spPr>
              <a:xfrm>
                <a:off x="1212405" y="2836087"/>
                <a:ext cx="93980" cy="1905"/>
              </a:xfrm>
              <a:custGeom>
                <a:avLst/>
                <a:gdLst/>
                <a:ahLst/>
                <a:cxnLst/>
                <a:rect l="l" t="t" r="r" b="b"/>
                <a:pathLst>
                  <a:path w="93980" h="1905">
                    <a:moveTo>
                      <a:pt x="0" y="1299"/>
                    </a:moveTo>
                    <a:lnTo>
                      <a:pt x="87212" y="88"/>
                    </a:lnTo>
                    <a:lnTo>
                      <a:pt x="93562" y="0"/>
                    </a:lnTo>
                  </a:path>
                </a:pathLst>
              </a:custGeom>
              <a:ln w="12699">
                <a:solidFill>
                  <a:srgbClr val="00009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4" name="object 24"/>
              <p:cNvSpPr/>
              <p:nvPr/>
            </p:nvSpPr>
            <p:spPr>
              <a:xfrm>
                <a:off x="1309820" y="2808725"/>
                <a:ext cx="55244" cy="54610"/>
              </a:xfrm>
              <a:custGeom>
                <a:avLst/>
                <a:gdLst/>
                <a:ahLst/>
                <a:cxnLst/>
                <a:rect l="l" t="t" r="r" b="b"/>
                <a:pathLst>
                  <a:path w="55244" h="54610">
                    <a:moveTo>
                      <a:pt x="0" y="0"/>
                    </a:moveTo>
                    <a:lnTo>
                      <a:pt x="759" y="54604"/>
                    </a:lnTo>
                    <a:lnTo>
                      <a:pt x="54984" y="2654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9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grpSp>
          <p:nvGrpSpPr>
            <p:cNvPr id="25" name="object 25"/>
            <p:cNvGrpSpPr/>
            <p:nvPr/>
          </p:nvGrpSpPr>
          <p:grpSpPr>
            <a:xfrm>
              <a:off x="2529135" y="3076412"/>
              <a:ext cx="158750" cy="54610"/>
              <a:chOff x="2529135" y="3076412"/>
              <a:chExt cx="158750" cy="54610"/>
            </a:xfrm>
          </p:grpSpPr>
          <p:sp>
            <p:nvSpPr>
              <p:cNvPr id="26" name="object 26"/>
              <p:cNvSpPr/>
              <p:nvPr/>
            </p:nvSpPr>
            <p:spPr>
              <a:xfrm>
                <a:off x="2587972" y="3103774"/>
                <a:ext cx="93980" cy="1905"/>
              </a:xfrm>
              <a:custGeom>
                <a:avLst/>
                <a:gdLst/>
                <a:ahLst/>
                <a:cxnLst/>
                <a:rect l="l" t="t" r="r" b="b"/>
                <a:pathLst>
                  <a:path w="93980" h="1905">
                    <a:moveTo>
                      <a:pt x="93562" y="1299"/>
                    </a:moveTo>
                    <a:lnTo>
                      <a:pt x="6349" y="88"/>
                    </a:lnTo>
                    <a:lnTo>
                      <a:pt x="0" y="0"/>
                    </a:lnTo>
                  </a:path>
                </a:pathLst>
              </a:custGeom>
              <a:ln w="12699">
                <a:solidFill>
                  <a:srgbClr val="00009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7" name="object 27"/>
              <p:cNvSpPr/>
              <p:nvPr/>
            </p:nvSpPr>
            <p:spPr>
              <a:xfrm>
                <a:off x="2529135" y="3076412"/>
                <a:ext cx="55244" cy="54610"/>
              </a:xfrm>
              <a:custGeom>
                <a:avLst/>
                <a:gdLst/>
                <a:ahLst/>
                <a:cxnLst/>
                <a:rect l="l" t="t" r="r" b="b"/>
                <a:pathLst>
                  <a:path w="55244" h="54610">
                    <a:moveTo>
                      <a:pt x="54983" y="0"/>
                    </a:moveTo>
                    <a:lnTo>
                      <a:pt x="0" y="26544"/>
                    </a:lnTo>
                    <a:lnTo>
                      <a:pt x="54225" y="54604"/>
                    </a:lnTo>
                    <a:lnTo>
                      <a:pt x="54983" y="0"/>
                    </a:lnTo>
                    <a:close/>
                  </a:path>
                </a:pathLst>
              </a:custGeom>
              <a:solidFill>
                <a:srgbClr val="00009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28" name="object 28"/>
            <p:cNvSpPr/>
            <p:nvPr/>
          </p:nvSpPr>
          <p:spPr>
            <a:xfrm>
              <a:off x="1985398" y="3217304"/>
              <a:ext cx="704215" cy="2540"/>
            </a:xfrm>
            <a:custGeom>
              <a:avLst/>
              <a:gdLst/>
              <a:ahLst/>
              <a:cxnLst/>
              <a:rect l="l" t="t" r="r" b="b"/>
              <a:pathLst>
                <a:path w="704214" h="2539">
                  <a:moveTo>
                    <a:pt x="0" y="0"/>
                  </a:moveTo>
                  <a:lnTo>
                    <a:pt x="703678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grpSp>
          <p:nvGrpSpPr>
            <p:cNvPr id="29" name="object 29"/>
            <p:cNvGrpSpPr/>
            <p:nvPr/>
          </p:nvGrpSpPr>
          <p:grpSpPr>
            <a:xfrm>
              <a:off x="1979048" y="3087046"/>
              <a:ext cx="158750" cy="54610"/>
              <a:chOff x="1979048" y="3087046"/>
              <a:chExt cx="158750" cy="54610"/>
            </a:xfrm>
          </p:grpSpPr>
          <p:sp>
            <p:nvSpPr>
              <p:cNvPr id="30" name="object 30"/>
              <p:cNvSpPr/>
              <p:nvPr/>
            </p:nvSpPr>
            <p:spPr>
              <a:xfrm>
                <a:off x="1985398" y="3114406"/>
                <a:ext cx="93980" cy="1905"/>
              </a:xfrm>
              <a:custGeom>
                <a:avLst/>
                <a:gdLst/>
                <a:ahLst/>
                <a:cxnLst/>
                <a:rect l="l" t="t" r="r" b="b"/>
                <a:pathLst>
                  <a:path w="93980" h="1905">
                    <a:moveTo>
                      <a:pt x="0" y="1299"/>
                    </a:moveTo>
                    <a:lnTo>
                      <a:pt x="87212" y="88"/>
                    </a:lnTo>
                    <a:lnTo>
                      <a:pt x="93562" y="0"/>
                    </a:lnTo>
                  </a:path>
                </a:pathLst>
              </a:custGeom>
              <a:ln w="12699">
                <a:solidFill>
                  <a:srgbClr val="00009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31" name="object 31"/>
              <p:cNvSpPr/>
              <p:nvPr/>
            </p:nvSpPr>
            <p:spPr>
              <a:xfrm>
                <a:off x="2082813" y="3087046"/>
                <a:ext cx="55244" cy="54610"/>
              </a:xfrm>
              <a:custGeom>
                <a:avLst/>
                <a:gdLst/>
                <a:ahLst/>
                <a:cxnLst/>
                <a:rect l="l" t="t" r="r" b="b"/>
                <a:pathLst>
                  <a:path w="55244" h="54610">
                    <a:moveTo>
                      <a:pt x="0" y="0"/>
                    </a:moveTo>
                    <a:lnTo>
                      <a:pt x="758" y="54603"/>
                    </a:lnTo>
                    <a:lnTo>
                      <a:pt x="54984" y="2654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9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grpSp>
          <p:nvGrpSpPr>
            <p:cNvPr id="32" name="object 32"/>
            <p:cNvGrpSpPr/>
            <p:nvPr/>
          </p:nvGrpSpPr>
          <p:grpSpPr>
            <a:xfrm>
              <a:off x="3385765" y="2408133"/>
              <a:ext cx="158750" cy="54610"/>
              <a:chOff x="3385765" y="2408133"/>
              <a:chExt cx="158750" cy="54610"/>
            </a:xfrm>
          </p:grpSpPr>
          <p:sp>
            <p:nvSpPr>
              <p:cNvPr id="33" name="object 33"/>
              <p:cNvSpPr/>
              <p:nvPr/>
            </p:nvSpPr>
            <p:spPr>
              <a:xfrm>
                <a:off x="3444603" y="2435495"/>
                <a:ext cx="93980" cy="1905"/>
              </a:xfrm>
              <a:custGeom>
                <a:avLst/>
                <a:gdLst/>
                <a:ahLst/>
                <a:cxnLst/>
                <a:rect l="l" t="t" r="r" b="b"/>
                <a:pathLst>
                  <a:path w="93979" h="1905">
                    <a:moveTo>
                      <a:pt x="93562" y="1299"/>
                    </a:moveTo>
                    <a:lnTo>
                      <a:pt x="6349" y="88"/>
                    </a:lnTo>
                    <a:lnTo>
                      <a:pt x="0" y="0"/>
                    </a:lnTo>
                  </a:path>
                </a:pathLst>
              </a:custGeom>
              <a:ln w="12699">
                <a:solidFill>
                  <a:srgbClr val="00009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34" name="object 34"/>
              <p:cNvSpPr/>
              <p:nvPr/>
            </p:nvSpPr>
            <p:spPr>
              <a:xfrm>
                <a:off x="3385765" y="2408133"/>
                <a:ext cx="55244" cy="54610"/>
              </a:xfrm>
              <a:custGeom>
                <a:avLst/>
                <a:gdLst/>
                <a:ahLst/>
                <a:cxnLst/>
                <a:rect l="l" t="t" r="r" b="b"/>
                <a:pathLst>
                  <a:path w="55245" h="54610">
                    <a:moveTo>
                      <a:pt x="54983" y="0"/>
                    </a:moveTo>
                    <a:lnTo>
                      <a:pt x="0" y="26544"/>
                    </a:lnTo>
                    <a:lnTo>
                      <a:pt x="54225" y="54604"/>
                    </a:lnTo>
                    <a:lnTo>
                      <a:pt x="54983" y="0"/>
                    </a:lnTo>
                    <a:close/>
                  </a:path>
                </a:pathLst>
              </a:custGeom>
              <a:solidFill>
                <a:srgbClr val="00009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35" name="object 35"/>
            <p:cNvSpPr/>
            <p:nvPr/>
          </p:nvSpPr>
          <p:spPr>
            <a:xfrm>
              <a:off x="2842028" y="2549025"/>
              <a:ext cx="704215" cy="2540"/>
            </a:xfrm>
            <a:custGeom>
              <a:avLst/>
              <a:gdLst/>
              <a:ahLst/>
              <a:cxnLst/>
              <a:rect l="l" t="t" r="r" b="b"/>
              <a:pathLst>
                <a:path w="704214" h="2539">
                  <a:moveTo>
                    <a:pt x="0" y="0"/>
                  </a:moveTo>
                  <a:lnTo>
                    <a:pt x="703678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grpSp>
          <p:nvGrpSpPr>
            <p:cNvPr id="36" name="object 36"/>
            <p:cNvGrpSpPr/>
            <p:nvPr/>
          </p:nvGrpSpPr>
          <p:grpSpPr>
            <a:xfrm>
              <a:off x="2835677" y="2418767"/>
              <a:ext cx="158750" cy="54610"/>
              <a:chOff x="2835677" y="2418767"/>
              <a:chExt cx="158750" cy="54610"/>
            </a:xfrm>
          </p:grpSpPr>
          <p:sp>
            <p:nvSpPr>
              <p:cNvPr id="37" name="object 37"/>
              <p:cNvSpPr/>
              <p:nvPr/>
            </p:nvSpPr>
            <p:spPr>
              <a:xfrm>
                <a:off x="2842027" y="2446127"/>
                <a:ext cx="93980" cy="1905"/>
              </a:xfrm>
              <a:custGeom>
                <a:avLst/>
                <a:gdLst/>
                <a:ahLst/>
                <a:cxnLst/>
                <a:rect l="l" t="t" r="r" b="b"/>
                <a:pathLst>
                  <a:path w="93980" h="1905">
                    <a:moveTo>
                      <a:pt x="0" y="1299"/>
                    </a:moveTo>
                    <a:lnTo>
                      <a:pt x="87212" y="88"/>
                    </a:lnTo>
                    <a:lnTo>
                      <a:pt x="93562" y="0"/>
                    </a:lnTo>
                  </a:path>
                </a:pathLst>
              </a:custGeom>
              <a:ln w="12699">
                <a:solidFill>
                  <a:srgbClr val="00009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38" name="object 38"/>
              <p:cNvSpPr/>
              <p:nvPr/>
            </p:nvSpPr>
            <p:spPr>
              <a:xfrm>
                <a:off x="2939444" y="2418767"/>
                <a:ext cx="55244" cy="54610"/>
              </a:xfrm>
              <a:custGeom>
                <a:avLst/>
                <a:gdLst/>
                <a:ahLst/>
                <a:cxnLst/>
                <a:rect l="l" t="t" r="r" b="b"/>
                <a:pathLst>
                  <a:path w="55244" h="54610">
                    <a:moveTo>
                      <a:pt x="0" y="0"/>
                    </a:moveTo>
                    <a:lnTo>
                      <a:pt x="758" y="54603"/>
                    </a:lnTo>
                    <a:lnTo>
                      <a:pt x="54983" y="265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9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grpSp>
          <p:nvGrpSpPr>
            <p:cNvPr id="39" name="object 39"/>
            <p:cNvGrpSpPr/>
            <p:nvPr/>
          </p:nvGrpSpPr>
          <p:grpSpPr>
            <a:xfrm>
              <a:off x="3422337" y="2942501"/>
              <a:ext cx="158750" cy="54610"/>
              <a:chOff x="3422337" y="2942501"/>
              <a:chExt cx="158750" cy="54610"/>
            </a:xfrm>
          </p:grpSpPr>
          <p:sp>
            <p:nvSpPr>
              <p:cNvPr id="40" name="object 40"/>
              <p:cNvSpPr/>
              <p:nvPr/>
            </p:nvSpPr>
            <p:spPr>
              <a:xfrm>
                <a:off x="3481175" y="2969862"/>
                <a:ext cx="93980" cy="1905"/>
              </a:xfrm>
              <a:custGeom>
                <a:avLst/>
                <a:gdLst/>
                <a:ahLst/>
                <a:cxnLst/>
                <a:rect l="l" t="t" r="r" b="b"/>
                <a:pathLst>
                  <a:path w="93979" h="1905">
                    <a:moveTo>
                      <a:pt x="93562" y="1299"/>
                    </a:moveTo>
                    <a:lnTo>
                      <a:pt x="6349" y="88"/>
                    </a:lnTo>
                    <a:lnTo>
                      <a:pt x="0" y="0"/>
                    </a:lnTo>
                  </a:path>
                </a:pathLst>
              </a:custGeom>
              <a:ln w="12699">
                <a:solidFill>
                  <a:srgbClr val="00009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41" name="object 41"/>
              <p:cNvSpPr/>
              <p:nvPr/>
            </p:nvSpPr>
            <p:spPr>
              <a:xfrm>
                <a:off x="3422337" y="2942501"/>
                <a:ext cx="55244" cy="54610"/>
              </a:xfrm>
              <a:custGeom>
                <a:avLst/>
                <a:gdLst/>
                <a:ahLst/>
                <a:cxnLst/>
                <a:rect l="l" t="t" r="r" b="b"/>
                <a:pathLst>
                  <a:path w="55245" h="54610">
                    <a:moveTo>
                      <a:pt x="54983" y="0"/>
                    </a:moveTo>
                    <a:lnTo>
                      <a:pt x="0" y="26544"/>
                    </a:lnTo>
                    <a:lnTo>
                      <a:pt x="54225" y="54604"/>
                    </a:lnTo>
                    <a:lnTo>
                      <a:pt x="54983" y="0"/>
                    </a:lnTo>
                    <a:close/>
                  </a:path>
                </a:pathLst>
              </a:custGeom>
              <a:solidFill>
                <a:srgbClr val="00009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42" name="object 42"/>
            <p:cNvSpPr/>
            <p:nvPr/>
          </p:nvSpPr>
          <p:spPr>
            <a:xfrm>
              <a:off x="2878601" y="3083394"/>
              <a:ext cx="704215" cy="2540"/>
            </a:xfrm>
            <a:custGeom>
              <a:avLst/>
              <a:gdLst/>
              <a:ahLst/>
              <a:cxnLst/>
              <a:rect l="l" t="t" r="r" b="b"/>
              <a:pathLst>
                <a:path w="704214" h="2539">
                  <a:moveTo>
                    <a:pt x="0" y="0"/>
                  </a:moveTo>
                  <a:lnTo>
                    <a:pt x="703678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grpSp>
          <p:nvGrpSpPr>
            <p:cNvPr id="43" name="object 43"/>
            <p:cNvGrpSpPr/>
            <p:nvPr/>
          </p:nvGrpSpPr>
          <p:grpSpPr>
            <a:xfrm>
              <a:off x="2872249" y="2953134"/>
              <a:ext cx="158750" cy="54610"/>
              <a:chOff x="2872249" y="2953134"/>
              <a:chExt cx="158750" cy="54610"/>
            </a:xfrm>
          </p:grpSpPr>
          <p:sp>
            <p:nvSpPr>
              <p:cNvPr id="44" name="object 44"/>
              <p:cNvSpPr/>
              <p:nvPr/>
            </p:nvSpPr>
            <p:spPr>
              <a:xfrm>
                <a:off x="2878599" y="2980495"/>
                <a:ext cx="93980" cy="1905"/>
              </a:xfrm>
              <a:custGeom>
                <a:avLst/>
                <a:gdLst/>
                <a:ahLst/>
                <a:cxnLst/>
                <a:rect l="l" t="t" r="r" b="b"/>
                <a:pathLst>
                  <a:path w="93980" h="1905">
                    <a:moveTo>
                      <a:pt x="0" y="1299"/>
                    </a:moveTo>
                    <a:lnTo>
                      <a:pt x="87212" y="88"/>
                    </a:lnTo>
                    <a:lnTo>
                      <a:pt x="93562" y="0"/>
                    </a:lnTo>
                  </a:path>
                </a:pathLst>
              </a:custGeom>
              <a:ln w="12699">
                <a:solidFill>
                  <a:srgbClr val="00009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45" name="object 45"/>
              <p:cNvSpPr/>
              <p:nvPr/>
            </p:nvSpPr>
            <p:spPr>
              <a:xfrm>
                <a:off x="2976016" y="2953134"/>
                <a:ext cx="55244" cy="54610"/>
              </a:xfrm>
              <a:custGeom>
                <a:avLst/>
                <a:gdLst/>
                <a:ahLst/>
                <a:cxnLst/>
                <a:rect l="l" t="t" r="r" b="b"/>
                <a:pathLst>
                  <a:path w="55244" h="54610">
                    <a:moveTo>
                      <a:pt x="0" y="0"/>
                    </a:moveTo>
                    <a:lnTo>
                      <a:pt x="758" y="54604"/>
                    </a:lnTo>
                    <a:lnTo>
                      <a:pt x="54983" y="2654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9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grpSp>
          <p:nvGrpSpPr>
            <p:cNvPr id="46" name="object 46"/>
            <p:cNvGrpSpPr/>
            <p:nvPr/>
          </p:nvGrpSpPr>
          <p:grpSpPr>
            <a:xfrm>
              <a:off x="2264727" y="3506879"/>
              <a:ext cx="544195" cy="305435"/>
              <a:chOff x="2264727" y="3506879"/>
              <a:chExt cx="544195" cy="305435"/>
            </a:xfrm>
          </p:grpSpPr>
          <p:pic>
            <p:nvPicPr>
              <p:cNvPr id="47" name="object 47"/>
              <p:cNvPicPr/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2264727" y="3506879"/>
                <a:ext cx="543890" cy="305000"/>
              </a:xfrm>
              <a:prstGeom prst="rect">
                <a:avLst/>
              </a:prstGeom>
            </p:spPr>
          </p:pic>
          <p:sp>
            <p:nvSpPr>
              <p:cNvPr id="48" name="object 48"/>
              <p:cNvSpPr/>
              <p:nvPr/>
            </p:nvSpPr>
            <p:spPr>
              <a:xfrm>
                <a:off x="2291717" y="3521166"/>
                <a:ext cx="490220" cy="251460"/>
              </a:xfrm>
              <a:custGeom>
                <a:avLst/>
                <a:gdLst/>
                <a:ahLst/>
                <a:cxnLst/>
                <a:rect l="l" t="t" r="r" b="b"/>
                <a:pathLst>
                  <a:path w="490219" h="251460">
                    <a:moveTo>
                      <a:pt x="489911" y="125600"/>
                    </a:moveTo>
                    <a:lnTo>
                      <a:pt x="0" y="125600"/>
                    </a:lnTo>
                    <a:lnTo>
                      <a:pt x="244956" y="251199"/>
                    </a:lnTo>
                    <a:lnTo>
                      <a:pt x="489911" y="125600"/>
                    </a:lnTo>
                    <a:close/>
                  </a:path>
                  <a:path w="490219" h="251460">
                    <a:moveTo>
                      <a:pt x="367432" y="0"/>
                    </a:moveTo>
                    <a:lnTo>
                      <a:pt x="122477" y="0"/>
                    </a:lnTo>
                    <a:lnTo>
                      <a:pt x="122477" y="125600"/>
                    </a:lnTo>
                    <a:lnTo>
                      <a:pt x="367432" y="125600"/>
                    </a:lnTo>
                    <a:lnTo>
                      <a:pt x="367432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49" name="object 49"/>
              <p:cNvSpPr/>
              <p:nvPr/>
            </p:nvSpPr>
            <p:spPr>
              <a:xfrm>
                <a:off x="2291717" y="3521166"/>
                <a:ext cx="490220" cy="251460"/>
              </a:xfrm>
              <a:custGeom>
                <a:avLst/>
                <a:gdLst/>
                <a:ahLst/>
                <a:cxnLst/>
                <a:rect l="l" t="t" r="r" b="b"/>
                <a:pathLst>
                  <a:path w="490219" h="251460">
                    <a:moveTo>
                      <a:pt x="0" y="125600"/>
                    </a:moveTo>
                    <a:lnTo>
                      <a:pt x="122477" y="125600"/>
                    </a:lnTo>
                    <a:lnTo>
                      <a:pt x="122477" y="0"/>
                    </a:lnTo>
                    <a:lnTo>
                      <a:pt x="367432" y="0"/>
                    </a:lnTo>
                    <a:lnTo>
                      <a:pt x="367432" y="125600"/>
                    </a:lnTo>
                    <a:lnTo>
                      <a:pt x="489911" y="125600"/>
                    </a:lnTo>
                    <a:lnTo>
                      <a:pt x="244955" y="251200"/>
                    </a:lnTo>
                    <a:lnTo>
                      <a:pt x="0" y="125600"/>
                    </a:lnTo>
                    <a:close/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50" name="object 50"/>
            <p:cNvSpPr txBox="1"/>
            <p:nvPr/>
          </p:nvSpPr>
          <p:spPr>
            <a:xfrm>
              <a:off x="1701800" y="2044700"/>
              <a:ext cx="378460" cy="151323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9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length</a:t>
              </a:r>
              <a:endParaRPr sz="9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51" name="object 51"/>
            <p:cNvGrpSpPr/>
            <p:nvPr/>
          </p:nvGrpSpPr>
          <p:grpSpPr>
            <a:xfrm>
              <a:off x="1559331" y="2239943"/>
              <a:ext cx="973455" cy="259715"/>
              <a:chOff x="1559331" y="2239943"/>
              <a:chExt cx="973455" cy="259715"/>
            </a:xfrm>
          </p:grpSpPr>
          <p:pic>
            <p:nvPicPr>
              <p:cNvPr id="52" name="object 52"/>
              <p:cNvPicPr/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559331" y="2239943"/>
                <a:ext cx="458925" cy="259708"/>
              </a:xfrm>
              <a:prstGeom prst="rect">
                <a:avLst/>
              </a:prstGeom>
            </p:spPr>
          </p:pic>
          <p:sp>
            <p:nvSpPr>
              <p:cNvPr id="53" name="object 53"/>
              <p:cNvSpPr/>
              <p:nvPr/>
            </p:nvSpPr>
            <p:spPr>
              <a:xfrm>
                <a:off x="1595796" y="2266767"/>
                <a:ext cx="386080" cy="180975"/>
              </a:xfrm>
              <a:custGeom>
                <a:avLst/>
                <a:gdLst/>
                <a:ahLst/>
                <a:cxnLst/>
                <a:rect l="l" t="t" r="r" b="b"/>
                <a:pathLst>
                  <a:path w="386080" h="180975">
                    <a:moveTo>
                      <a:pt x="385997" y="0"/>
                    </a:moveTo>
                    <a:lnTo>
                      <a:pt x="0" y="180661"/>
                    </a:lnTo>
                  </a:path>
                </a:pathLst>
              </a:custGeom>
              <a:ln w="12699">
                <a:solidFill>
                  <a:srgbClr val="FF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pic>
            <p:nvPicPr>
              <p:cNvPr id="54" name="object 54"/>
              <p:cNvPicPr/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947327" y="2241106"/>
                <a:ext cx="584867" cy="257382"/>
              </a:xfrm>
              <a:prstGeom prst="rect">
                <a:avLst/>
              </a:prstGeom>
            </p:spPr>
          </p:pic>
          <p:sp>
            <p:nvSpPr>
              <p:cNvPr id="55" name="object 55"/>
              <p:cNvSpPr/>
              <p:nvPr/>
            </p:nvSpPr>
            <p:spPr>
              <a:xfrm>
                <a:off x="1981794" y="2266767"/>
                <a:ext cx="516255" cy="180975"/>
              </a:xfrm>
              <a:custGeom>
                <a:avLst/>
                <a:gdLst/>
                <a:ahLst/>
                <a:cxnLst/>
                <a:rect l="l" t="t" r="r" b="b"/>
                <a:pathLst>
                  <a:path w="516255" h="180975">
                    <a:moveTo>
                      <a:pt x="0" y="0"/>
                    </a:moveTo>
                    <a:lnTo>
                      <a:pt x="515936" y="180662"/>
                    </a:lnTo>
                  </a:path>
                </a:pathLst>
              </a:custGeom>
              <a:ln w="12700">
                <a:solidFill>
                  <a:srgbClr val="FF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grpSp>
          <p:nvGrpSpPr>
            <p:cNvPr id="56" name="object 56"/>
            <p:cNvGrpSpPr/>
            <p:nvPr/>
          </p:nvGrpSpPr>
          <p:grpSpPr>
            <a:xfrm>
              <a:off x="1858925" y="4080779"/>
              <a:ext cx="1442720" cy="1795780"/>
              <a:chOff x="1858925" y="4080779"/>
              <a:chExt cx="1442720" cy="1795780"/>
            </a:xfrm>
          </p:grpSpPr>
          <p:pic>
            <p:nvPicPr>
              <p:cNvPr id="57" name="object 57"/>
              <p:cNvPicPr/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907274" y="4138246"/>
                <a:ext cx="1350844" cy="1697168"/>
              </a:xfrm>
              <a:prstGeom prst="rect">
                <a:avLst/>
              </a:prstGeom>
            </p:spPr>
          </p:pic>
          <p:sp>
            <p:nvSpPr>
              <p:cNvPr id="58" name="object 58"/>
              <p:cNvSpPr/>
              <p:nvPr/>
            </p:nvSpPr>
            <p:spPr>
              <a:xfrm>
                <a:off x="2122604" y="4152534"/>
                <a:ext cx="1108710" cy="1643380"/>
              </a:xfrm>
              <a:custGeom>
                <a:avLst/>
                <a:gdLst/>
                <a:ahLst/>
                <a:cxnLst/>
                <a:rect l="l" t="t" r="r" b="b"/>
                <a:pathLst>
                  <a:path w="1108710" h="1643379">
                    <a:moveTo>
                      <a:pt x="376683" y="0"/>
                    </a:moveTo>
                    <a:lnTo>
                      <a:pt x="306729" y="409006"/>
                    </a:lnTo>
                    <a:lnTo>
                      <a:pt x="231391" y="1090678"/>
                    </a:lnTo>
                    <a:lnTo>
                      <a:pt x="193723" y="1341821"/>
                    </a:lnTo>
                    <a:lnTo>
                      <a:pt x="113005" y="1571438"/>
                    </a:lnTo>
                    <a:lnTo>
                      <a:pt x="0" y="1636018"/>
                    </a:lnTo>
                    <a:lnTo>
                      <a:pt x="1108527" y="1643193"/>
                    </a:lnTo>
                    <a:lnTo>
                      <a:pt x="844848" y="1628842"/>
                    </a:lnTo>
                    <a:lnTo>
                      <a:pt x="758748" y="1592965"/>
                    </a:lnTo>
                    <a:lnTo>
                      <a:pt x="661887" y="1492508"/>
                    </a:lnTo>
                    <a:lnTo>
                      <a:pt x="613456" y="1348997"/>
                    </a:lnTo>
                    <a:lnTo>
                      <a:pt x="559644" y="1097855"/>
                    </a:lnTo>
                    <a:lnTo>
                      <a:pt x="538119" y="904115"/>
                    </a:lnTo>
                    <a:lnTo>
                      <a:pt x="516595" y="638620"/>
                    </a:lnTo>
                    <a:lnTo>
                      <a:pt x="484308" y="416180"/>
                    </a:lnTo>
                    <a:lnTo>
                      <a:pt x="457401" y="222441"/>
                    </a:lnTo>
                    <a:lnTo>
                      <a:pt x="376683" y="0"/>
                    </a:lnTo>
                    <a:close/>
                  </a:path>
                </a:pathLst>
              </a:custGeom>
              <a:solidFill>
                <a:srgbClr val="FF000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59" name="object 59"/>
              <p:cNvSpPr/>
              <p:nvPr/>
            </p:nvSpPr>
            <p:spPr>
              <a:xfrm>
                <a:off x="1934262" y="4152534"/>
                <a:ext cx="1297305" cy="1643380"/>
              </a:xfrm>
              <a:custGeom>
                <a:avLst/>
                <a:gdLst/>
                <a:ahLst/>
                <a:cxnLst/>
                <a:rect l="l" t="t" r="r" b="b"/>
                <a:pathLst>
                  <a:path w="1297305" h="1643379">
                    <a:moveTo>
                      <a:pt x="0" y="1636019"/>
                    </a:moveTo>
                    <a:lnTo>
                      <a:pt x="188342" y="1636019"/>
                    </a:lnTo>
                    <a:lnTo>
                      <a:pt x="301348" y="1571438"/>
                    </a:lnTo>
                    <a:lnTo>
                      <a:pt x="382066" y="1341821"/>
                    </a:lnTo>
                    <a:lnTo>
                      <a:pt x="419733" y="1090678"/>
                    </a:lnTo>
                    <a:lnTo>
                      <a:pt x="495071" y="409005"/>
                    </a:lnTo>
                    <a:lnTo>
                      <a:pt x="565026" y="0"/>
                    </a:lnTo>
                    <a:lnTo>
                      <a:pt x="645744" y="222441"/>
                    </a:lnTo>
                    <a:lnTo>
                      <a:pt x="672650" y="416180"/>
                    </a:lnTo>
                    <a:lnTo>
                      <a:pt x="704936" y="638621"/>
                    </a:lnTo>
                    <a:lnTo>
                      <a:pt x="726461" y="904115"/>
                    </a:lnTo>
                    <a:lnTo>
                      <a:pt x="747986" y="1097854"/>
                    </a:lnTo>
                    <a:lnTo>
                      <a:pt x="801799" y="1348997"/>
                    </a:lnTo>
                    <a:lnTo>
                      <a:pt x="850229" y="1492507"/>
                    </a:lnTo>
                    <a:lnTo>
                      <a:pt x="947091" y="1592964"/>
                    </a:lnTo>
                    <a:lnTo>
                      <a:pt x="1033190" y="1628842"/>
                    </a:lnTo>
                    <a:lnTo>
                      <a:pt x="1296869" y="1643193"/>
                    </a:lnTo>
                    <a:lnTo>
                      <a:pt x="0" y="1636019"/>
                    </a:lnTo>
                    <a:close/>
                  </a:path>
                </a:pathLst>
              </a:custGeom>
              <a:ln w="3175">
                <a:solidFill>
                  <a:srgbClr val="FF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60" name="object 60"/>
              <p:cNvSpPr/>
              <p:nvPr/>
            </p:nvSpPr>
            <p:spPr>
              <a:xfrm>
                <a:off x="1858925" y="5795727"/>
                <a:ext cx="1442720" cy="0"/>
              </a:xfrm>
              <a:custGeom>
                <a:avLst/>
                <a:gdLst/>
                <a:ahLst/>
                <a:cxnLst/>
                <a:rect l="l" t="t" r="r" b="b"/>
                <a:pathLst>
                  <a:path w="1442720">
                    <a:moveTo>
                      <a:pt x="0" y="0"/>
                    </a:moveTo>
                    <a:lnTo>
                      <a:pt x="1442161" y="0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61" name="object 61"/>
              <p:cNvSpPr/>
              <p:nvPr/>
            </p:nvSpPr>
            <p:spPr>
              <a:xfrm>
                <a:off x="1864306" y="4080779"/>
                <a:ext cx="0" cy="1722120"/>
              </a:xfrm>
              <a:custGeom>
                <a:avLst/>
                <a:gdLst/>
                <a:ahLst/>
                <a:cxnLst/>
                <a:rect l="l" t="t" r="r" b="b"/>
                <a:pathLst>
                  <a:path h="1722120">
                    <a:moveTo>
                      <a:pt x="0" y="1722123"/>
                    </a:moveTo>
                    <a:lnTo>
                      <a:pt x="0" y="0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62" name="object 62"/>
              <p:cNvSpPr/>
              <p:nvPr/>
            </p:nvSpPr>
            <p:spPr>
              <a:xfrm>
                <a:off x="1919848" y="5788545"/>
                <a:ext cx="0" cy="73660"/>
              </a:xfrm>
              <a:custGeom>
                <a:avLst/>
                <a:gdLst/>
                <a:ahLst/>
                <a:cxnLst/>
                <a:rect l="l" t="t" r="r" b="b"/>
                <a:pathLst>
                  <a:path h="73660">
                    <a:moveTo>
                      <a:pt x="0" y="73152"/>
                    </a:moveTo>
                    <a:lnTo>
                      <a:pt x="0" y="0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63" name="object 63"/>
              <p:cNvSpPr/>
              <p:nvPr/>
            </p:nvSpPr>
            <p:spPr>
              <a:xfrm>
                <a:off x="2352889" y="5802903"/>
                <a:ext cx="0" cy="73660"/>
              </a:xfrm>
              <a:custGeom>
                <a:avLst/>
                <a:gdLst/>
                <a:ahLst/>
                <a:cxnLst/>
                <a:rect l="l" t="t" r="r" b="b"/>
                <a:pathLst>
                  <a:path h="73660">
                    <a:moveTo>
                      <a:pt x="0" y="73151"/>
                    </a:moveTo>
                    <a:lnTo>
                      <a:pt x="0" y="0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64" name="object 64"/>
              <p:cNvSpPr/>
              <p:nvPr/>
            </p:nvSpPr>
            <p:spPr>
              <a:xfrm>
                <a:off x="2834953" y="5802903"/>
                <a:ext cx="0" cy="73660"/>
              </a:xfrm>
              <a:custGeom>
                <a:avLst/>
                <a:gdLst/>
                <a:ahLst/>
                <a:cxnLst/>
                <a:rect l="l" t="t" r="r" b="b"/>
                <a:pathLst>
                  <a:path h="73660">
                    <a:moveTo>
                      <a:pt x="0" y="73151"/>
                    </a:moveTo>
                    <a:lnTo>
                      <a:pt x="0" y="0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65" name="object 65"/>
              <p:cNvSpPr/>
              <p:nvPr/>
            </p:nvSpPr>
            <p:spPr>
              <a:xfrm>
                <a:off x="3263578" y="5795727"/>
                <a:ext cx="0" cy="73660"/>
              </a:xfrm>
              <a:custGeom>
                <a:avLst/>
                <a:gdLst/>
                <a:ahLst/>
                <a:cxnLst/>
                <a:rect l="l" t="t" r="r" b="b"/>
                <a:pathLst>
                  <a:path h="73660">
                    <a:moveTo>
                      <a:pt x="0" y="73152"/>
                    </a:moveTo>
                    <a:lnTo>
                      <a:pt x="0" y="0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66" name="object 66"/>
            <p:cNvSpPr txBox="1"/>
            <p:nvPr/>
          </p:nvSpPr>
          <p:spPr>
            <a:xfrm>
              <a:off x="1879600" y="5854700"/>
              <a:ext cx="57785" cy="8636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400" dirty="0">
                  <a:latin typeface="Lucida Grande"/>
                  <a:cs typeface="Lucida Grande"/>
                </a:rPr>
                <a:t>0</a:t>
              </a:r>
              <a:endParaRPr sz="400">
                <a:latin typeface="Lucida Grande"/>
                <a:cs typeface="Lucida Grande"/>
              </a:endParaRPr>
            </a:p>
          </p:txBody>
        </p:sp>
        <p:sp>
          <p:nvSpPr>
            <p:cNvPr id="67" name="object 67"/>
            <p:cNvSpPr txBox="1"/>
            <p:nvPr/>
          </p:nvSpPr>
          <p:spPr>
            <a:xfrm>
              <a:off x="3187700" y="5854700"/>
              <a:ext cx="121920" cy="8636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400" dirty="0">
                  <a:latin typeface="Lucida Grande"/>
                  <a:cs typeface="Lucida Grande"/>
                </a:rPr>
                <a:t>600</a:t>
              </a:r>
              <a:endParaRPr sz="400">
                <a:latin typeface="Lucida Grande"/>
                <a:cs typeface="Lucida Grande"/>
              </a:endParaRPr>
            </a:p>
          </p:txBody>
        </p:sp>
        <p:sp>
          <p:nvSpPr>
            <p:cNvPr id="68" name="object 68"/>
            <p:cNvSpPr txBox="1"/>
            <p:nvPr/>
          </p:nvSpPr>
          <p:spPr>
            <a:xfrm>
              <a:off x="2235200" y="5839921"/>
              <a:ext cx="664845" cy="296876"/>
            </a:xfrm>
            <a:prstGeom prst="rect">
              <a:avLst/>
            </a:prstGeom>
          </p:spPr>
          <p:txBody>
            <a:bodyPr vert="horz" wrap="square" lIns="0" tIns="27305" rIns="0" bIns="0" rtlCol="0">
              <a:spAutoFit/>
            </a:bodyPr>
            <a:lstStyle/>
            <a:p>
              <a:pPr marL="50800">
                <a:lnSpc>
                  <a:spcPct val="100000"/>
                </a:lnSpc>
                <a:spcBef>
                  <a:spcPts val="215"/>
                </a:spcBef>
                <a:tabLst>
                  <a:tab pos="532765" algn="l"/>
                </a:tabLst>
              </a:pPr>
              <a:r>
                <a:rPr sz="400" dirty="0">
                  <a:latin typeface="Lucida Grande"/>
                  <a:cs typeface="Lucida Grande"/>
                </a:rPr>
                <a:t>200	400</a:t>
              </a:r>
            </a:p>
            <a:p>
              <a:pPr marL="12700">
                <a:lnSpc>
                  <a:spcPct val="100000"/>
                </a:lnSpc>
                <a:spcBef>
                  <a:spcPts val="320"/>
                </a:spcBef>
              </a:pPr>
              <a:r>
                <a:rPr sz="1100" spc="-5" dirty="0">
                  <a:latin typeface="Arial" panose="020B0604020202020204" pitchFamily="34" charset="0"/>
                  <a:cs typeface="Arial" panose="020B0604020202020204" pitchFamily="34" charset="0"/>
                </a:rPr>
                <a:t>insert</a:t>
              </a:r>
              <a:r>
                <a:rPr sz="1100" spc="-65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sz="1100" spc="-5" dirty="0">
                  <a:latin typeface="Arial" panose="020B0604020202020204" pitchFamily="34" charset="0"/>
                  <a:cs typeface="Arial" panose="020B0604020202020204" pitchFamily="34" charset="0"/>
                </a:rPr>
                <a:t>size</a:t>
              </a:r>
              <a:endParaRPr sz="11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81" name="Group 180">
            <a:extLst>
              <a:ext uri="{FF2B5EF4-FFF2-40B4-BE49-F238E27FC236}">
                <a16:creationId xmlns:a16="http://schemas.microsoft.com/office/drawing/2014/main" id="{E34CA8FF-FDD5-3643-8C09-2D8174804529}"/>
              </a:ext>
            </a:extLst>
          </p:cNvPr>
          <p:cNvGrpSpPr/>
          <p:nvPr/>
        </p:nvGrpSpPr>
        <p:grpSpPr>
          <a:xfrm>
            <a:off x="917058" y="1293005"/>
            <a:ext cx="2712649" cy="4740856"/>
            <a:chOff x="5285370" y="1346745"/>
            <a:chExt cx="2778228" cy="4740856"/>
          </a:xfrm>
        </p:grpSpPr>
        <p:sp>
          <p:nvSpPr>
            <p:cNvPr id="3" name="object 3"/>
            <p:cNvSpPr txBox="1"/>
            <p:nvPr/>
          </p:nvSpPr>
          <p:spPr>
            <a:xfrm>
              <a:off x="5285370" y="1346745"/>
              <a:ext cx="2778228" cy="751488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00"/>
                </a:spcBef>
              </a:pPr>
              <a:r>
                <a:rPr sz="2400" b="1" spc="-5" dirty="0">
                  <a:latin typeface="Arial" panose="020B0604020202020204" pitchFamily="34" charset="0"/>
                  <a:cs typeface="Arial" panose="020B0604020202020204" pitchFamily="34" charset="0"/>
                </a:rPr>
                <a:t>Sequence</a:t>
              </a:r>
              <a:r>
                <a:rPr sz="2400" b="1" spc="-3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sz="2400" b="1" spc="-5" dirty="0">
                  <a:latin typeface="Arial" panose="020B0604020202020204" pitchFamily="34" charset="0"/>
                  <a:cs typeface="Arial" panose="020B0604020202020204" pitchFamily="34" charset="0"/>
                </a:rPr>
                <a:t>Coverage</a:t>
              </a:r>
              <a:endParaRPr sz="24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69" name="object 69"/>
            <p:cNvGrpSpPr/>
            <p:nvPr/>
          </p:nvGrpSpPr>
          <p:grpSpPr>
            <a:xfrm>
              <a:off x="6632328" y="3049913"/>
              <a:ext cx="480059" cy="54610"/>
              <a:chOff x="6632328" y="3049913"/>
              <a:chExt cx="480059" cy="54610"/>
            </a:xfrm>
          </p:grpSpPr>
          <p:sp>
            <p:nvSpPr>
              <p:cNvPr id="70" name="object 70"/>
              <p:cNvSpPr/>
              <p:nvPr/>
            </p:nvSpPr>
            <p:spPr>
              <a:xfrm>
                <a:off x="6691172" y="3077218"/>
                <a:ext cx="421005" cy="0"/>
              </a:xfrm>
              <a:custGeom>
                <a:avLst/>
                <a:gdLst/>
                <a:ahLst/>
                <a:cxnLst/>
                <a:rect l="l" t="t" r="r" b="b"/>
                <a:pathLst>
                  <a:path w="421004">
                    <a:moveTo>
                      <a:pt x="420813" y="0"/>
                    </a:moveTo>
                    <a:lnTo>
                      <a:pt x="6350" y="0"/>
                    </a:lnTo>
                    <a:lnTo>
                      <a:pt x="0" y="0"/>
                    </a:lnTo>
                  </a:path>
                </a:pathLst>
              </a:custGeom>
              <a:ln w="12700">
                <a:solidFill>
                  <a:srgbClr val="00009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71" name="object 71"/>
              <p:cNvSpPr/>
              <p:nvPr/>
            </p:nvSpPr>
            <p:spPr>
              <a:xfrm>
                <a:off x="6632328" y="3049913"/>
                <a:ext cx="54610" cy="54610"/>
              </a:xfrm>
              <a:custGeom>
                <a:avLst/>
                <a:gdLst/>
                <a:ahLst/>
                <a:cxnLst/>
                <a:rect l="l" t="t" r="r" b="b"/>
                <a:pathLst>
                  <a:path w="54609" h="54610">
                    <a:moveTo>
                      <a:pt x="54610" y="0"/>
                    </a:moveTo>
                    <a:lnTo>
                      <a:pt x="0" y="27305"/>
                    </a:lnTo>
                    <a:lnTo>
                      <a:pt x="54610" y="54610"/>
                    </a:lnTo>
                    <a:lnTo>
                      <a:pt x="54610" y="0"/>
                    </a:lnTo>
                    <a:close/>
                  </a:path>
                </a:pathLst>
              </a:custGeom>
              <a:solidFill>
                <a:srgbClr val="00009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grpSp>
          <p:nvGrpSpPr>
            <p:cNvPr id="72" name="object 72"/>
            <p:cNvGrpSpPr/>
            <p:nvPr/>
          </p:nvGrpSpPr>
          <p:grpSpPr>
            <a:xfrm>
              <a:off x="6737415" y="2712177"/>
              <a:ext cx="503555" cy="54610"/>
              <a:chOff x="6737415" y="2712177"/>
              <a:chExt cx="503555" cy="54610"/>
            </a:xfrm>
          </p:grpSpPr>
          <p:sp>
            <p:nvSpPr>
              <p:cNvPr id="73" name="object 73"/>
              <p:cNvSpPr/>
              <p:nvPr/>
            </p:nvSpPr>
            <p:spPr>
              <a:xfrm>
                <a:off x="6737415" y="2739482"/>
                <a:ext cx="444500" cy="0"/>
              </a:xfrm>
              <a:custGeom>
                <a:avLst/>
                <a:gdLst/>
                <a:ahLst/>
                <a:cxnLst/>
                <a:rect l="l" t="t" r="r" b="b"/>
                <a:pathLst>
                  <a:path w="444500">
                    <a:moveTo>
                      <a:pt x="0" y="0"/>
                    </a:moveTo>
                    <a:lnTo>
                      <a:pt x="437923" y="0"/>
                    </a:lnTo>
                    <a:lnTo>
                      <a:pt x="444273" y="0"/>
                    </a:lnTo>
                  </a:path>
                </a:pathLst>
              </a:custGeom>
              <a:ln w="12700">
                <a:solidFill>
                  <a:srgbClr val="00009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74" name="object 74"/>
              <p:cNvSpPr/>
              <p:nvPr/>
            </p:nvSpPr>
            <p:spPr>
              <a:xfrm>
                <a:off x="7185924" y="2712177"/>
                <a:ext cx="54610" cy="54610"/>
              </a:xfrm>
              <a:custGeom>
                <a:avLst/>
                <a:gdLst/>
                <a:ahLst/>
                <a:cxnLst/>
                <a:rect l="l" t="t" r="r" b="b"/>
                <a:pathLst>
                  <a:path w="54609" h="54610">
                    <a:moveTo>
                      <a:pt x="0" y="0"/>
                    </a:moveTo>
                    <a:lnTo>
                      <a:pt x="0" y="54610"/>
                    </a:lnTo>
                    <a:lnTo>
                      <a:pt x="54610" y="2730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9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grpSp>
          <p:nvGrpSpPr>
            <p:cNvPr id="75" name="object 75"/>
            <p:cNvGrpSpPr/>
            <p:nvPr/>
          </p:nvGrpSpPr>
          <p:grpSpPr>
            <a:xfrm>
              <a:off x="5662604" y="2640375"/>
              <a:ext cx="480059" cy="54610"/>
              <a:chOff x="5662604" y="2640375"/>
              <a:chExt cx="480059" cy="54610"/>
            </a:xfrm>
          </p:grpSpPr>
          <p:sp>
            <p:nvSpPr>
              <p:cNvPr id="76" name="object 76"/>
              <p:cNvSpPr/>
              <p:nvPr/>
            </p:nvSpPr>
            <p:spPr>
              <a:xfrm>
                <a:off x="5721447" y="2667680"/>
                <a:ext cx="421005" cy="0"/>
              </a:xfrm>
              <a:custGeom>
                <a:avLst/>
                <a:gdLst/>
                <a:ahLst/>
                <a:cxnLst/>
                <a:rect l="l" t="t" r="r" b="b"/>
                <a:pathLst>
                  <a:path w="421004">
                    <a:moveTo>
                      <a:pt x="420813" y="0"/>
                    </a:moveTo>
                    <a:lnTo>
                      <a:pt x="6350" y="0"/>
                    </a:lnTo>
                    <a:lnTo>
                      <a:pt x="0" y="0"/>
                    </a:lnTo>
                  </a:path>
                </a:pathLst>
              </a:custGeom>
              <a:ln w="12700">
                <a:solidFill>
                  <a:srgbClr val="00009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77" name="object 77"/>
              <p:cNvSpPr/>
              <p:nvPr/>
            </p:nvSpPr>
            <p:spPr>
              <a:xfrm>
                <a:off x="5662604" y="2640375"/>
                <a:ext cx="54610" cy="54610"/>
              </a:xfrm>
              <a:custGeom>
                <a:avLst/>
                <a:gdLst/>
                <a:ahLst/>
                <a:cxnLst/>
                <a:rect l="l" t="t" r="r" b="b"/>
                <a:pathLst>
                  <a:path w="54610" h="54610">
                    <a:moveTo>
                      <a:pt x="54610" y="0"/>
                    </a:moveTo>
                    <a:lnTo>
                      <a:pt x="0" y="27305"/>
                    </a:lnTo>
                    <a:lnTo>
                      <a:pt x="54610" y="54610"/>
                    </a:lnTo>
                    <a:lnTo>
                      <a:pt x="54610" y="0"/>
                    </a:lnTo>
                    <a:close/>
                  </a:path>
                </a:pathLst>
              </a:custGeom>
              <a:solidFill>
                <a:srgbClr val="00009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grpSp>
          <p:nvGrpSpPr>
            <p:cNvPr id="78" name="object 78"/>
            <p:cNvGrpSpPr/>
            <p:nvPr/>
          </p:nvGrpSpPr>
          <p:grpSpPr>
            <a:xfrm>
              <a:off x="6920638" y="2599075"/>
              <a:ext cx="480059" cy="54610"/>
              <a:chOff x="6920638" y="2599075"/>
              <a:chExt cx="480059" cy="54610"/>
            </a:xfrm>
          </p:grpSpPr>
          <p:sp>
            <p:nvSpPr>
              <p:cNvPr id="79" name="object 79"/>
              <p:cNvSpPr/>
              <p:nvPr/>
            </p:nvSpPr>
            <p:spPr>
              <a:xfrm>
                <a:off x="6979481" y="2626380"/>
                <a:ext cx="421005" cy="0"/>
              </a:xfrm>
              <a:custGeom>
                <a:avLst/>
                <a:gdLst/>
                <a:ahLst/>
                <a:cxnLst/>
                <a:rect l="l" t="t" r="r" b="b"/>
                <a:pathLst>
                  <a:path w="421004">
                    <a:moveTo>
                      <a:pt x="420813" y="0"/>
                    </a:moveTo>
                    <a:lnTo>
                      <a:pt x="6350" y="0"/>
                    </a:lnTo>
                    <a:lnTo>
                      <a:pt x="0" y="0"/>
                    </a:lnTo>
                  </a:path>
                </a:pathLst>
              </a:custGeom>
              <a:ln w="12700">
                <a:solidFill>
                  <a:srgbClr val="00009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80" name="object 80"/>
              <p:cNvSpPr/>
              <p:nvPr/>
            </p:nvSpPr>
            <p:spPr>
              <a:xfrm>
                <a:off x="6920638" y="2599075"/>
                <a:ext cx="54610" cy="54610"/>
              </a:xfrm>
              <a:custGeom>
                <a:avLst/>
                <a:gdLst/>
                <a:ahLst/>
                <a:cxnLst/>
                <a:rect l="l" t="t" r="r" b="b"/>
                <a:pathLst>
                  <a:path w="54609" h="54610">
                    <a:moveTo>
                      <a:pt x="54609" y="0"/>
                    </a:moveTo>
                    <a:lnTo>
                      <a:pt x="0" y="27305"/>
                    </a:lnTo>
                    <a:lnTo>
                      <a:pt x="54609" y="54610"/>
                    </a:lnTo>
                    <a:lnTo>
                      <a:pt x="54609" y="0"/>
                    </a:lnTo>
                    <a:close/>
                  </a:path>
                </a:pathLst>
              </a:custGeom>
              <a:solidFill>
                <a:srgbClr val="00009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grpSp>
          <p:nvGrpSpPr>
            <p:cNvPr id="81" name="object 81"/>
            <p:cNvGrpSpPr/>
            <p:nvPr/>
          </p:nvGrpSpPr>
          <p:grpSpPr>
            <a:xfrm>
              <a:off x="6608870" y="2486844"/>
              <a:ext cx="503555" cy="54610"/>
              <a:chOff x="6608870" y="2486844"/>
              <a:chExt cx="503555" cy="54610"/>
            </a:xfrm>
          </p:grpSpPr>
          <p:sp>
            <p:nvSpPr>
              <p:cNvPr id="82" name="object 82"/>
              <p:cNvSpPr/>
              <p:nvPr/>
            </p:nvSpPr>
            <p:spPr>
              <a:xfrm>
                <a:off x="6608870" y="2514149"/>
                <a:ext cx="444500" cy="0"/>
              </a:xfrm>
              <a:custGeom>
                <a:avLst/>
                <a:gdLst/>
                <a:ahLst/>
                <a:cxnLst/>
                <a:rect l="l" t="t" r="r" b="b"/>
                <a:pathLst>
                  <a:path w="444500">
                    <a:moveTo>
                      <a:pt x="0" y="0"/>
                    </a:moveTo>
                    <a:lnTo>
                      <a:pt x="437923" y="0"/>
                    </a:lnTo>
                    <a:lnTo>
                      <a:pt x="444273" y="0"/>
                    </a:lnTo>
                  </a:path>
                </a:pathLst>
              </a:custGeom>
              <a:ln w="12700">
                <a:solidFill>
                  <a:srgbClr val="00009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83" name="object 83"/>
              <p:cNvSpPr/>
              <p:nvPr/>
            </p:nvSpPr>
            <p:spPr>
              <a:xfrm>
                <a:off x="7057377" y="2486844"/>
                <a:ext cx="54610" cy="54610"/>
              </a:xfrm>
              <a:custGeom>
                <a:avLst/>
                <a:gdLst/>
                <a:ahLst/>
                <a:cxnLst/>
                <a:rect l="l" t="t" r="r" b="b"/>
                <a:pathLst>
                  <a:path w="54609" h="54610">
                    <a:moveTo>
                      <a:pt x="0" y="0"/>
                    </a:moveTo>
                    <a:lnTo>
                      <a:pt x="0" y="54610"/>
                    </a:lnTo>
                    <a:lnTo>
                      <a:pt x="54610" y="2730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9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grpSp>
          <p:nvGrpSpPr>
            <p:cNvPr id="84" name="object 84"/>
            <p:cNvGrpSpPr/>
            <p:nvPr/>
          </p:nvGrpSpPr>
          <p:grpSpPr>
            <a:xfrm>
              <a:off x="6403736" y="3475556"/>
              <a:ext cx="544195" cy="305435"/>
              <a:chOff x="6403736" y="3475556"/>
              <a:chExt cx="544195" cy="305435"/>
            </a:xfrm>
          </p:grpSpPr>
          <p:pic>
            <p:nvPicPr>
              <p:cNvPr id="85" name="object 85"/>
              <p:cNvPicPr/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6403736" y="3475556"/>
                <a:ext cx="543890" cy="305000"/>
              </a:xfrm>
              <a:prstGeom prst="rect">
                <a:avLst/>
              </a:prstGeom>
            </p:spPr>
          </p:pic>
          <p:sp>
            <p:nvSpPr>
              <p:cNvPr id="86" name="object 86"/>
              <p:cNvSpPr/>
              <p:nvPr/>
            </p:nvSpPr>
            <p:spPr>
              <a:xfrm>
                <a:off x="6430726" y="3489844"/>
                <a:ext cx="490220" cy="251460"/>
              </a:xfrm>
              <a:custGeom>
                <a:avLst/>
                <a:gdLst/>
                <a:ahLst/>
                <a:cxnLst/>
                <a:rect l="l" t="t" r="r" b="b"/>
                <a:pathLst>
                  <a:path w="490220" h="251460">
                    <a:moveTo>
                      <a:pt x="489911" y="125599"/>
                    </a:moveTo>
                    <a:lnTo>
                      <a:pt x="0" y="125599"/>
                    </a:lnTo>
                    <a:lnTo>
                      <a:pt x="244956" y="251199"/>
                    </a:lnTo>
                    <a:lnTo>
                      <a:pt x="489911" y="125599"/>
                    </a:lnTo>
                    <a:close/>
                  </a:path>
                  <a:path w="490220" h="251460">
                    <a:moveTo>
                      <a:pt x="367432" y="0"/>
                    </a:moveTo>
                    <a:lnTo>
                      <a:pt x="122477" y="0"/>
                    </a:lnTo>
                    <a:lnTo>
                      <a:pt x="122477" y="125599"/>
                    </a:lnTo>
                    <a:lnTo>
                      <a:pt x="367432" y="125599"/>
                    </a:lnTo>
                    <a:lnTo>
                      <a:pt x="367432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87" name="object 87"/>
              <p:cNvSpPr/>
              <p:nvPr/>
            </p:nvSpPr>
            <p:spPr>
              <a:xfrm>
                <a:off x="6430726" y="3489844"/>
                <a:ext cx="490220" cy="251460"/>
              </a:xfrm>
              <a:custGeom>
                <a:avLst/>
                <a:gdLst/>
                <a:ahLst/>
                <a:cxnLst/>
                <a:rect l="l" t="t" r="r" b="b"/>
                <a:pathLst>
                  <a:path w="490220" h="251460">
                    <a:moveTo>
                      <a:pt x="0" y="125600"/>
                    </a:moveTo>
                    <a:lnTo>
                      <a:pt x="122477" y="125600"/>
                    </a:lnTo>
                    <a:lnTo>
                      <a:pt x="122477" y="0"/>
                    </a:lnTo>
                    <a:lnTo>
                      <a:pt x="367432" y="0"/>
                    </a:lnTo>
                    <a:lnTo>
                      <a:pt x="367432" y="125600"/>
                    </a:lnTo>
                    <a:lnTo>
                      <a:pt x="489911" y="125600"/>
                    </a:lnTo>
                    <a:lnTo>
                      <a:pt x="244955" y="251200"/>
                    </a:lnTo>
                    <a:lnTo>
                      <a:pt x="0" y="125600"/>
                    </a:lnTo>
                    <a:close/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grpSp>
          <p:nvGrpSpPr>
            <p:cNvPr id="88" name="object 88"/>
            <p:cNvGrpSpPr/>
            <p:nvPr/>
          </p:nvGrpSpPr>
          <p:grpSpPr>
            <a:xfrm>
              <a:off x="5582694" y="2234363"/>
              <a:ext cx="2219325" cy="1155065"/>
              <a:chOff x="5582694" y="2234363"/>
              <a:chExt cx="2219325" cy="1155065"/>
            </a:xfrm>
          </p:grpSpPr>
          <p:pic>
            <p:nvPicPr>
              <p:cNvPr id="89" name="object 89"/>
              <p:cNvPicPr/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5703761" y="3162601"/>
                <a:ext cx="1960209" cy="114300"/>
              </a:xfrm>
              <a:prstGeom prst="rect">
                <a:avLst/>
              </a:prstGeom>
            </p:spPr>
          </p:pic>
          <p:sp>
            <p:nvSpPr>
              <p:cNvPr id="90" name="object 90"/>
              <p:cNvSpPr/>
              <p:nvPr/>
            </p:nvSpPr>
            <p:spPr>
              <a:xfrm>
                <a:off x="5729161" y="3207051"/>
                <a:ext cx="1909445" cy="0"/>
              </a:xfrm>
              <a:custGeom>
                <a:avLst/>
                <a:gdLst/>
                <a:ahLst/>
                <a:cxnLst/>
                <a:rect l="l" t="t" r="r" b="b"/>
                <a:pathLst>
                  <a:path w="1909445">
                    <a:moveTo>
                      <a:pt x="0" y="0"/>
                    </a:moveTo>
                    <a:lnTo>
                      <a:pt x="1909409" y="0"/>
                    </a:lnTo>
                  </a:path>
                </a:pathLst>
              </a:custGeom>
              <a:ln w="63500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91" name="object 91"/>
              <p:cNvSpPr/>
              <p:nvPr/>
            </p:nvSpPr>
            <p:spPr>
              <a:xfrm>
                <a:off x="5877654" y="3054555"/>
                <a:ext cx="444500" cy="0"/>
              </a:xfrm>
              <a:custGeom>
                <a:avLst/>
                <a:gdLst/>
                <a:ahLst/>
                <a:cxnLst/>
                <a:rect l="l" t="t" r="r" b="b"/>
                <a:pathLst>
                  <a:path w="444500">
                    <a:moveTo>
                      <a:pt x="0" y="0"/>
                    </a:moveTo>
                    <a:lnTo>
                      <a:pt x="437923" y="0"/>
                    </a:lnTo>
                    <a:lnTo>
                      <a:pt x="444273" y="0"/>
                    </a:lnTo>
                  </a:path>
                </a:pathLst>
              </a:custGeom>
              <a:ln w="12700">
                <a:solidFill>
                  <a:srgbClr val="00009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92" name="object 92"/>
              <p:cNvSpPr/>
              <p:nvPr/>
            </p:nvSpPr>
            <p:spPr>
              <a:xfrm>
                <a:off x="6326160" y="3027250"/>
                <a:ext cx="54610" cy="54610"/>
              </a:xfrm>
              <a:custGeom>
                <a:avLst/>
                <a:gdLst/>
                <a:ahLst/>
                <a:cxnLst/>
                <a:rect l="l" t="t" r="r" b="b"/>
                <a:pathLst>
                  <a:path w="54610" h="54610">
                    <a:moveTo>
                      <a:pt x="0" y="0"/>
                    </a:moveTo>
                    <a:lnTo>
                      <a:pt x="0" y="54610"/>
                    </a:lnTo>
                    <a:lnTo>
                      <a:pt x="54610" y="2730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9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93" name="object 93"/>
              <p:cNvSpPr/>
              <p:nvPr/>
            </p:nvSpPr>
            <p:spPr>
              <a:xfrm>
                <a:off x="6568161" y="2869624"/>
                <a:ext cx="421005" cy="0"/>
              </a:xfrm>
              <a:custGeom>
                <a:avLst/>
                <a:gdLst/>
                <a:ahLst/>
                <a:cxnLst/>
                <a:rect l="l" t="t" r="r" b="b"/>
                <a:pathLst>
                  <a:path w="421004">
                    <a:moveTo>
                      <a:pt x="420813" y="0"/>
                    </a:moveTo>
                    <a:lnTo>
                      <a:pt x="6350" y="0"/>
                    </a:lnTo>
                    <a:lnTo>
                      <a:pt x="0" y="0"/>
                    </a:lnTo>
                  </a:path>
                </a:pathLst>
              </a:custGeom>
              <a:ln w="12700">
                <a:solidFill>
                  <a:srgbClr val="00009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94" name="object 94"/>
              <p:cNvSpPr/>
              <p:nvPr/>
            </p:nvSpPr>
            <p:spPr>
              <a:xfrm>
                <a:off x="6509317" y="2842319"/>
                <a:ext cx="54610" cy="54610"/>
              </a:xfrm>
              <a:custGeom>
                <a:avLst/>
                <a:gdLst/>
                <a:ahLst/>
                <a:cxnLst/>
                <a:rect l="l" t="t" r="r" b="b"/>
                <a:pathLst>
                  <a:path w="54609" h="54610">
                    <a:moveTo>
                      <a:pt x="54609" y="0"/>
                    </a:moveTo>
                    <a:lnTo>
                      <a:pt x="0" y="27304"/>
                    </a:lnTo>
                    <a:lnTo>
                      <a:pt x="54609" y="54609"/>
                    </a:lnTo>
                    <a:lnTo>
                      <a:pt x="54609" y="0"/>
                    </a:lnTo>
                    <a:close/>
                  </a:path>
                </a:pathLst>
              </a:custGeom>
              <a:solidFill>
                <a:srgbClr val="00009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95" name="object 95"/>
              <p:cNvSpPr/>
              <p:nvPr/>
            </p:nvSpPr>
            <p:spPr>
              <a:xfrm>
                <a:off x="6129211" y="2777012"/>
                <a:ext cx="444500" cy="0"/>
              </a:xfrm>
              <a:custGeom>
                <a:avLst/>
                <a:gdLst/>
                <a:ahLst/>
                <a:cxnLst/>
                <a:rect l="l" t="t" r="r" b="b"/>
                <a:pathLst>
                  <a:path w="444500">
                    <a:moveTo>
                      <a:pt x="0" y="0"/>
                    </a:moveTo>
                    <a:lnTo>
                      <a:pt x="437923" y="0"/>
                    </a:lnTo>
                    <a:lnTo>
                      <a:pt x="444273" y="0"/>
                    </a:lnTo>
                  </a:path>
                </a:pathLst>
              </a:custGeom>
              <a:ln w="12700">
                <a:solidFill>
                  <a:srgbClr val="00009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96" name="object 96"/>
              <p:cNvSpPr/>
              <p:nvPr/>
            </p:nvSpPr>
            <p:spPr>
              <a:xfrm>
                <a:off x="6577718" y="2749707"/>
                <a:ext cx="54610" cy="54610"/>
              </a:xfrm>
              <a:custGeom>
                <a:avLst/>
                <a:gdLst/>
                <a:ahLst/>
                <a:cxnLst/>
                <a:rect l="l" t="t" r="r" b="b"/>
                <a:pathLst>
                  <a:path w="54609" h="54610">
                    <a:moveTo>
                      <a:pt x="0" y="0"/>
                    </a:moveTo>
                    <a:lnTo>
                      <a:pt x="0" y="54610"/>
                    </a:lnTo>
                    <a:lnTo>
                      <a:pt x="54609" y="2730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9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97" name="object 97"/>
              <p:cNvSpPr/>
              <p:nvPr/>
            </p:nvSpPr>
            <p:spPr>
              <a:xfrm>
                <a:off x="6035344" y="2902663"/>
                <a:ext cx="421005" cy="0"/>
              </a:xfrm>
              <a:custGeom>
                <a:avLst/>
                <a:gdLst/>
                <a:ahLst/>
                <a:cxnLst/>
                <a:rect l="l" t="t" r="r" b="b"/>
                <a:pathLst>
                  <a:path w="421004">
                    <a:moveTo>
                      <a:pt x="420813" y="0"/>
                    </a:moveTo>
                    <a:lnTo>
                      <a:pt x="6349" y="0"/>
                    </a:lnTo>
                    <a:lnTo>
                      <a:pt x="0" y="0"/>
                    </a:lnTo>
                  </a:path>
                </a:pathLst>
              </a:custGeom>
              <a:ln w="12700">
                <a:solidFill>
                  <a:srgbClr val="00009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98" name="object 98"/>
              <p:cNvSpPr/>
              <p:nvPr/>
            </p:nvSpPr>
            <p:spPr>
              <a:xfrm>
                <a:off x="5976500" y="2875358"/>
                <a:ext cx="54610" cy="54610"/>
              </a:xfrm>
              <a:custGeom>
                <a:avLst/>
                <a:gdLst/>
                <a:ahLst/>
                <a:cxnLst/>
                <a:rect l="l" t="t" r="r" b="b"/>
                <a:pathLst>
                  <a:path w="54610" h="54610">
                    <a:moveTo>
                      <a:pt x="54610" y="0"/>
                    </a:moveTo>
                    <a:lnTo>
                      <a:pt x="0" y="27304"/>
                    </a:lnTo>
                    <a:lnTo>
                      <a:pt x="54610" y="54610"/>
                    </a:lnTo>
                    <a:lnTo>
                      <a:pt x="54610" y="0"/>
                    </a:lnTo>
                    <a:close/>
                  </a:path>
                </a:pathLst>
              </a:custGeom>
              <a:solidFill>
                <a:srgbClr val="00009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99" name="object 99"/>
              <p:cNvSpPr/>
              <p:nvPr/>
            </p:nvSpPr>
            <p:spPr>
              <a:xfrm>
                <a:off x="6499822" y="2983321"/>
                <a:ext cx="421005" cy="0"/>
              </a:xfrm>
              <a:custGeom>
                <a:avLst/>
                <a:gdLst/>
                <a:ahLst/>
                <a:cxnLst/>
                <a:rect l="l" t="t" r="r" b="b"/>
                <a:pathLst>
                  <a:path w="421004">
                    <a:moveTo>
                      <a:pt x="420813" y="0"/>
                    </a:moveTo>
                    <a:lnTo>
                      <a:pt x="6350" y="0"/>
                    </a:lnTo>
                    <a:lnTo>
                      <a:pt x="0" y="0"/>
                    </a:lnTo>
                  </a:path>
                </a:pathLst>
              </a:custGeom>
              <a:ln w="12700">
                <a:solidFill>
                  <a:srgbClr val="00009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00" name="object 100"/>
              <p:cNvSpPr/>
              <p:nvPr/>
            </p:nvSpPr>
            <p:spPr>
              <a:xfrm>
                <a:off x="6440979" y="2956016"/>
                <a:ext cx="54610" cy="54610"/>
              </a:xfrm>
              <a:custGeom>
                <a:avLst/>
                <a:gdLst/>
                <a:ahLst/>
                <a:cxnLst/>
                <a:rect l="l" t="t" r="r" b="b"/>
                <a:pathLst>
                  <a:path w="54610" h="54610">
                    <a:moveTo>
                      <a:pt x="54610" y="0"/>
                    </a:moveTo>
                    <a:lnTo>
                      <a:pt x="0" y="27304"/>
                    </a:lnTo>
                    <a:lnTo>
                      <a:pt x="54610" y="54610"/>
                    </a:lnTo>
                    <a:lnTo>
                      <a:pt x="54610" y="0"/>
                    </a:lnTo>
                    <a:close/>
                  </a:path>
                </a:pathLst>
              </a:custGeom>
              <a:solidFill>
                <a:srgbClr val="00009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01" name="object 101"/>
              <p:cNvSpPr/>
              <p:nvPr/>
            </p:nvSpPr>
            <p:spPr>
              <a:xfrm>
                <a:off x="5582694" y="2777012"/>
                <a:ext cx="444500" cy="0"/>
              </a:xfrm>
              <a:custGeom>
                <a:avLst/>
                <a:gdLst/>
                <a:ahLst/>
                <a:cxnLst/>
                <a:rect l="l" t="t" r="r" b="b"/>
                <a:pathLst>
                  <a:path w="444500">
                    <a:moveTo>
                      <a:pt x="0" y="0"/>
                    </a:moveTo>
                    <a:lnTo>
                      <a:pt x="437923" y="0"/>
                    </a:lnTo>
                    <a:lnTo>
                      <a:pt x="444273" y="0"/>
                    </a:lnTo>
                  </a:path>
                </a:pathLst>
              </a:custGeom>
              <a:ln w="12700">
                <a:solidFill>
                  <a:srgbClr val="00009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02" name="object 102"/>
              <p:cNvSpPr/>
              <p:nvPr/>
            </p:nvSpPr>
            <p:spPr>
              <a:xfrm>
                <a:off x="6031200" y="2749707"/>
                <a:ext cx="54610" cy="54610"/>
              </a:xfrm>
              <a:custGeom>
                <a:avLst/>
                <a:gdLst/>
                <a:ahLst/>
                <a:cxnLst/>
                <a:rect l="l" t="t" r="r" b="b"/>
                <a:pathLst>
                  <a:path w="54610" h="54610">
                    <a:moveTo>
                      <a:pt x="0" y="0"/>
                    </a:moveTo>
                    <a:lnTo>
                      <a:pt x="0" y="54610"/>
                    </a:lnTo>
                    <a:lnTo>
                      <a:pt x="54610" y="2730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9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03" name="object 103"/>
              <p:cNvSpPr/>
              <p:nvPr/>
            </p:nvSpPr>
            <p:spPr>
              <a:xfrm>
                <a:off x="7323229" y="3050136"/>
                <a:ext cx="421005" cy="0"/>
              </a:xfrm>
              <a:custGeom>
                <a:avLst/>
                <a:gdLst/>
                <a:ahLst/>
                <a:cxnLst/>
                <a:rect l="l" t="t" r="r" b="b"/>
                <a:pathLst>
                  <a:path w="421004">
                    <a:moveTo>
                      <a:pt x="420813" y="0"/>
                    </a:moveTo>
                    <a:lnTo>
                      <a:pt x="6350" y="0"/>
                    </a:lnTo>
                    <a:lnTo>
                      <a:pt x="0" y="0"/>
                    </a:lnTo>
                  </a:path>
                </a:pathLst>
              </a:custGeom>
              <a:ln w="12700">
                <a:solidFill>
                  <a:srgbClr val="00009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04" name="object 104"/>
              <p:cNvSpPr/>
              <p:nvPr/>
            </p:nvSpPr>
            <p:spPr>
              <a:xfrm>
                <a:off x="7264387" y="3022831"/>
                <a:ext cx="54610" cy="54610"/>
              </a:xfrm>
              <a:custGeom>
                <a:avLst/>
                <a:gdLst/>
                <a:ahLst/>
                <a:cxnLst/>
                <a:rect l="l" t="t" r="r" b="b"/>
                <a:pathLst>
                  <a:path w="54609" h="54610">
                    <a:moveTo>
                      <a:pt x="54609" y="0"/>
                    </a:moveTo>
                    <a:lnTo>
                      <a:pt x="0" y="27305"/>
                    </a:lnTo>
                    <a:lnTo>
                      <a:pt x="54609" y="54610"/>
                    </a:lnTo>
                    <a:lnTo>
                      <a:pt x="54609" y="0"/>
                    </a:lnTo>
                    <a:close/>
                  </a:path>
                </a:pathLst>
              </a:custGeom>
              <a:solidFill>
                <a:srgbClr val="00009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05" name="object 105"/>
              <p:cNvSpPr/>
              <p:nvPr/>
            </p:nvSpPr>
            <p:spPr>
              <a:xfrm>
                <a:off x="7034537" y="2976599"/>
                <a:ext cx="421005" cy="0"/>
              </a:xfrm>
              <a:custGeom>
                <a:avLst/>
                <a:gdLst/>
                <a:ahLst/>
                <a:cxnLst/>
                <a:rect l="l" t="t" r="r" b="b"/>
                <a:pathLst>
                  <a:path w="421004">
                    <a:moveTo>
                      <a:pt x="420813" y="0"/>
                    </a:moveTo>
                    <a:lnTo>
                      <a:pt x="6350" y="0"/>
                    </a:lnTo>
                    <a:lnTo>
                      <a:pt x="0" y="0"/>
                    </a:lnTo>
                  </a:path>
                </a:pathLst>
              </a:custGeom>
              <a:ln w="12700">
                <a:solidFill>
                  <a:srgbClr val="00009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06" name="object 106"/>
              <p:cNvSpPr/>
              <p:nvPr/>
            </p:nvSpPr>
            <p:spPr>
              <a:xfrm>
                <a:off x="7048604" y="2897055"/>
                <a:ext cx="444500" cy="0"/>
              </a:xfrm>
              <a:custGeom>
                <a:avLst/>
                <a:gdLst/>
                <a:ahLst/>
                <a:cxnLst/>
                <a:rect l="l" t="t" r="r" b="b"/>
                <a:pathLst>
                  <a:path w="444500">
                    <a:moveTo>
                      <a:pt x="0" y="0"/>
                    </a:moveTo>
                    <a:lnTo>
                      <a:pt x="437923" y="0"/>
                    </a:lnTo>
                    <a:lnTo>
                      <a:pt x="444273" y="0"/>
                    </a:lnTo>
                  </a:path>
                </a:pathLst>
              </a:custGeom>
              <a:ln w="12700">
                <a:solidFill>
                  <a:srgbClr val="00009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07" name="object 107"/>
              <p:cNvSpPr/>
              <p:nvPr/>
            </p:nvSpPr>
            <p:spPr>
              <a:xfrm>
                <a:off x="6975691" y="2869755"/>
                <a:ext cx="576580" cy="134620"/>
              </a:xfrm>
              <a:custGeom>
                <a:avLst/>
                <a:gdLst/>
                <a:ahLst/>
                <a:cxnLst/>
                <a:rect l="l" t="t" r="r" b="b"/>
                <a:pathLst>
                  <a:path w="576579" h="134619">
                    <a:moveTo>
                      <a:pt x="54610" y="79540"/>
                    </a:moveTo>
                    <a:lnTo>
                      <a:pt x="0" y="106845"/>
                    </a:lnTo>
                    <a:lnTo>
                      <a:pt x="54610" y="134150"/>
                    </a:lnTo>
                    <a:lnTo>
                      <a:pt x="54610" y="79540"/>
                    </a:lnTo>
                    <a:close/>
                  </a:path>
                  <a:path w="576579" h="134619">
                    <a:moveTo>
                      <a:pt x="576021" y="27305"/>
                    </a:moveTo>
                    <a:lnTo>
                      <a:pt x="521411" y="0"/>
                    </a:lnTo>
                    <a:lnTo>
                      <a:pt x="521411" y="54610"/>
                    </a:lnTo>
                    <a:lnTo>
                      <a:pt x="576021" y="27305"/>
                    </a:lnTo>
                    <a:close/>
                  </a:path>
                </a:pathLst>
              </a:custGeom>
              <a:solidFill>
                <a:srgbClr val="00009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08" name="object 108"/>
              <p:cNvSpPr/>
              <p:nvPr/>
            </p:nvSpPr>
            <p:spPr>
              <a:xfrm>
                <a:off x="6257758" y="2626380"/>
                <a:ext cx="444500" cy="0"/>
              </a:xfrm>
              <a:custGeom>
                <a:avLst/>
                <a:gdLst/>
                <a:ahLst/>
                <a:cxnLst/>
                <a:rect l="l" t="t" r="r" b="b"/>
                <a:pathLst>
                  <a:path w="444500">
                    <a:moveTo>
                      <a:pt x="0" y="0"/>
                    </a:moveTo>
                    <a:lnTo>
                      <a:pt x="437923" y="0"/>
                    </a:lnTo>
                    <a:lnTo>
                      <a:pt x="444273" y="0"/>
                    </a:lnTo>
                  </a:path>
                </a:pathLst>
              </a:custGeom>
              <a:ln w="12700">
                <a:solidFill>
                  <a:srgbClr val="00009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09" name="object 109"/>
              <p:cNvSpPr/>
              <p:nvPr/>
            </p:nvSpPr>
            <p:spPr>
              <a:xfrm>
                <a:off x="6706266" y="2599075"/>
                <a:ext cx="54610" cy="54610"/>
              </a:xfrm>
              <a:custGeom>
                <a:avLst/>
                <a:gdLst/>
                <a:ahLst/>
                <a:cxnLst/>
                <a:rect l="l" t="t" r="r" b="b"/>
                <a:pathLst>
                  <a:path w="54609" h="54610">
                    <a:moveTo>
                      <a:pt x="0" y="0"/>
                    </a:moveTo>
                    <a:lnTo>
                      <a:pt x="0" y="54610"/>
                    </a:lnTo>
                    <a:lnTo>
                      <a:pt x="54609" y="2730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9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10" name="object 110"/>
              <p:cNvSpPr/>
              <p:nvPr/>
            </p:nvSpPr>
            <p:spPr>
              <a:xfrm>
                <a:off x="6076773" y="2524780"/>
                <a:ext cx="421005" cy="0"/>
              </a:xfrm>
              <a:custGeom>
                <a:avLst/>
                <a:gdLst/>
                <a:ahLst/>
                <a:cxnLst/>
                <a:rect l="l" t="t" r="r" b="b"/>
                <a:pathLst>
                  <a:path w="421004">
                    <a:moveTo>
                      <a:pt x="420813" y="0"/>
                    </a:moveTo>
                    <a:lnTo>
                      <a:pt x="6350" y="0"/>
                    </a:lnTo>
                    <a:lnTo>
                      <a:pt x="0" y="0"/>
                    </a:lnTo>
                  </a:path>
                </a:pathLst>
              </a:custGeom>
              <a:ln w="12700">
                <a:solidFill>
                  <a:srgbClr val="00009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11" name="object 111"/>
              <p:cNvSpPr/>
              <p:nvPr/>
            </p:nvSpPr>
            <p:spPr>
              <a:xfrm>
                <a:off x="6017929" y="2497475"/>
                <a:ext cx="54610" cy="54610"/>
              </a:xfrm>
              <a:custGeom>
                <a:avLst/>
                <a:gdLst/>
                <a:ahLst/>
                <a:cxnLst/>
                <a:rect l="l" t="t" r="r" b="b"/>
                <a:pathLst>
                  <a:path w="54610" h="54610">
                    <a:moveTo>
                      <a:pt x="54609" y="0"/>
                    </a:moveTo>
                    <a:lnTo>
                      <a:pt x="0" y="27305"/>
                    </a:lnTo>
                    <a:lnTo>
                      <a:pt x="54609" y="54610"/>
                    </a:lnTo>
                    <a:lnTo>
                      <a:pt x="54609" y="0"/>
                    </a:lnTo>
                    <a:close/>
                  </a:path>
                </a:pathLst>
              </a:custGeom>
              <a:solidFill>
                <a:srgbClr val="00009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pic>
            <p:nvPicPr>
              <p:cNvPr id="112" name="object 112"/>
              <p:cNvPicPr/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6280731" y="2234363"/>
                <a:ext cx="69979" cy="1154836"/>
              </a:xfrm>
              <a:prstGeom prst="rect">
                <a:avLst/>
              </a:prstGeom>
            </p:spPr>
          </p:pic>
          <p:sp>
            <p:nvSpPr>
              <p:cNvPr id="113" name="object 113"/>
              <p:cNvSpPr/>
              <p:nvPr/>
            </p:nvSpPr>
            <p:spPr>
              <a:xfrm>
                <a:off x="6312624" y="2247242"/>
                <a:ext cx="6350" cy="110426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1104264">
                    <a:moveTo>
                      <a:pt x="0" y="0"/>
                    </a:moveTo>
                    <a:lnTo>
                      <a:pt x="6194" y="1103681"/>
                    </a:lnTo>
                  </a:path>
                </a:pathLst>
              </a:custGeom>
              <a:ln w="12699">
                <a:solidFill>
                  <a:srgbClr val="FF0000"/>
                </a:solidFill>
                <a:prstDash val="sysDash"/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14" name="object 114"/>
              <p:cNvSpPr/>
              <p:nvPr/>
            </p:nvSpPr>
            <p:spPr>
              <a:xfrm>
                <a:off x="7203793" y="2403355"/>
                <a:ext cx="444500" cy="0"/>
              </a:xfrm>
              <a:custGeom>
                <a:avLst/>
                <a:gdLst/>
                <a:ahLst/>
                <a:cxnLst/>
                <a:rect l="l" t="t" r="r" b="b"/>
                <a:pathLst>
                  <a:path w="444500">
                    <a:moveTo>
                      <a:pt x="0" y="0"/>
                    </a:moveTo>
                    <a:lnTo>
                      <a:pt x="437923" y="0"/>
                    </a:lnTo>
                    <a:lnTo>
                      <a:pt x="444273" y="0"/>
                    </a:lnTo>
                  </a:path>
                </a:pathLst>
              </a:custGeom>
              <a:ln w="12700">
                <a:solidFill>
                  <a:srgbClr val="00009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15" name="object 115"/>
              <p:cNvSpPr/>
              <p:nvPr/>
            </p:nvSpPr>
            <p:spPr>
              <a:xfrm>
                <a:off x="7652300" y="2376050"/>
                <a:ext cx="54610" cy="54610"/>
              </a:xfrm>
              <a:custGeom>
                <a:avLst/>
                <a:gdLst/>
                <a:ahLst/>
                <a:cxnLst/>
                <a:rect l="l" t="t" r="r" b="b"/>
                <a:pathLst>
                  <a:path w="54609" h="54610">
                    <a:moveTo>
                      <a:pt x="0" y="0"/>
                    </a:moveTo>
                    <a:lnTo>
                      <a:pt x="0" y="54610"/>
                    </a:lnTo>
                    <a:lnTo>
                      <a:pt x="54609" y="2730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9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16" name="object 116"/>
              <p:cNvSpPr/>
              <p:nvPr/>
            </p:nvSpPr>
            <p:spPr>
              <a:xfrm>
                <a:off x="6700675" y="2398637"/>
                <a:ext cx="444500" cy="0"/>
              </a:xfrm>
              <a:custGeom>
                <a:avLst/>
                <a:gdLst/>
                <a:ahLst/>
                <a:cxnLst/>
                <a:rect l="l" t="t" r="r" b="b"/>
                <a:pathLst>
                  <a:path w="444500">
                    <a:moveTo>
                      <a:pt x="0" y="0"/>
                    </a:moveTo>
                    <a:lnTo>
                      <a:pt x="437923" y="0"/>
                    </a:lnTo>
                    <a:lnTo>
                      <a:pt x="444273" y="0"/>
                    </a:lnTo>
                  </a:path>
                </a:pathLst>
              </a:custGeom>
              <a:ln w="12700">
                <a:solidFill>
                  <a:srgbClr val="00009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17" name="object 117"/>
              <p:cNvSpPr/>
              <p:nvPr/>
            </p:nvSpPr>
            <p:spPr>
              <a:xfrm>
                <a:off x="7149181" y="2371332"/>
                <a:ext cx="54610" cy="54610"/>
              </a:xfrm>
              <a:custGeom>
                <a:avLst/>
                <a:gdLst/>
                <a:ahLst/>
                <a:cxnLst/>
                <a:rect l="l" t="t" r="r" b="b"/>
                <a:pathLst>
                  <a:path w="54609" h="54610">
                    <a:moveTo>
                      <a:pt x="0" y="0"/>
                    </a:moveTo>
                    <a:lnTo>
                      <a:pt x="0" y="54609"/>
                    </a:lnTo>
                    <a:lnTo>
                      <a:pt x="54610" y="2730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9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18" name="object 118"/>
              <p:cNvSpPr/>
              <p:nvPr/>
            </p:nvSpPr>
            <p:spPr>
              <a:xfrm>
                <a:off x="6240013" y="2405472"/>
                <a:ext cx="421005" cy="0"/>
              </a:xfrm>
              <a:custGeom>
                <a:avLst/>
                <a:gdLst/>
                <a:ahLst/>
                <a:cxnLst/>
                <a:rect l="l" t="t" r="r" b="b"/>
                <a:pathLst>
                  <a:path w="421004">
                    <a:moveTo>
                      <a:pt x="420813" y="0"/>
                    </a:moveTo>
                    <a:lnTo>
                      <a:pt x="6350" y="0"/>
                    </a:lnTo>
                    <a:lnTo>
                      <a:pt x="0" y="0"/>
                    </a:lnTo>
                  </a:path>
                </a:pathLst>
              </a:custGeom>
              <a:ln w="12700">
                <a:solidFill>
                  <a:srgbClr val="00009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19" name="object 119"/>
              <p:cNvSpPr/>
              <p:nvPr/>
            </p:nvSpPr>
            <p:spPr>
              <a:xfrm>
                <a:off x="6181170" y="2378167"/>
                <a:ext cx="54610" cy="54610"/>
              </a:xfrm>
              <a:custGeom>
                <a:avLst/>
                <a:gdLst/>
                <a:ahLst/>
                <a:cxnLst/>
                <a:rect l="l" t="t" r="r" b="b"/>
                <a:pathLst>
                  <a:path w="54610" h="54610">
                    <a:moveTo>
                      <a:pt x="54610" y="0"/>
                    </a:moveTo>
                    <a:lnTo>
                      <a:pt x="0" y="27305"/>
                    </a:lnTo>
                    <a:lnTo>
                      <a:pt x="54610" y="54610"/>
                    </a:lnTo>
                    <a:lnTo>
                      <a:pt x="54610" y="0"/>
                    </a:lnTo>
                    <a:close/>
                  </a:path>
                </a:pathLst>
              </a:custGeom>
              <a:solidFill>
                <a:srgbClr val="00009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20" name="object 120"/>
              <p:cNvSpPr/>
              <p:nvPr/>
            </p:nvSpPr>
            <p:spPr>
              <a:xfrm>
                <a:off x="5664995" y="2417276"/>
                <a:ext cx="421005" cy="0"/>
              </a:xfrm>
              <a:custGeom>
                <a:avLst/>
                <a:gdLst/>
                <a:ahLst/>
                <a:cxnLst/>
                <a:rect l="l" t="t" r="r" b="b"/>
                <a:pathLst>
                  <a:path w="421004">
                    <a:moveTo>
                      <a:pt x="420813" y="0"/>
                    </a:moveTo>
                    <a:lnTo>
                      <a:pt x="6349" y="0"/>
                    </a:lnTo>
                    <a:lnTo>
                      <a:pt x="0" y="0"/>
                    </a:lnTo>
                  </a:path>
                </a:pathLst>
              </a:custGeom>
              <a:ln w="12700">
                <a:solidFill>
                  <a:srgbClr val="00009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21" name="object 121"/>
              <p:cNvSpPr/>
              <p:nvPr/>
            </p:nvSpPr>
            <p:spPr>
              <a:xfrm>
                <a:off x="5606152" y="2389971"/>
                <a:ext cx="54610" cy="54610"/>
              </a:xfrm>
              <a:custGeom>
                <a:avLst/>
                <a:gdLst/>
                <a:ahLst/>
                <a:cxnLst/>
                <a:rect l="l" t="t" r="r" b="b"/>
                <a:pathLst>
                  <a:path w="54610" h="54610">
                    <a:moveTo>
                      <a:pt x="54610" y="0"/>
                    </a:moveTo>
                    <a:lnTo>
                      <a:pt x="0" y="27305"/>
                    </a:lnTo>
                    <a:lnTo>
                      <a:pt x="54610" y="54610"/>
                    </a:lnTo>
                    <a:lnTo>
                      <a:pt x="54610" y="0"/>
                    </a:lnTo>
                    <a:close/>
                  </a:path>
                </a:pathLst>
              </a:custGeom>
              <a:solidFill>
                <a:srgbClr val="00009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22" name="object 122"/>
              <p:cNvSpPr/>
              <p:nvPr/>
            </p:nvSpPr>
            <p:spPr>
              <a:xfrm>
                <a:off x="7298888" y="2727794"/>
                <a:ext cx="444500" cy="0"/>
              </a:xfrm>
              <a:custGeom>
                <a:avLst/>
                <a:gdLst/>
                <a:ahLst/>
                <a:cxnLst/>
                <a:rect l="l" t="t" r="r" b="b"/>
                <a:pathLst>
                  <a:path w="444500">
                    <a:moveTo>
                      <a:pt x="0" y="0"/>
                    </a:moveTo>
                    <a:lnTo>
                      <a:pt x="437923" y="0"/>
                    </a:lnTo>
                    <a:lnTo>
                      <a:pt x="444273" y="0"/>
                    </a:lnTo>
                  </a:path>
                </a:pathLst>
              </a:custGeom>
              <a:ln w="12700">
                <a:solidFill>
                  <a:srgbClr val="00009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23" name="object 123"/>
              <p:cNvSpPr/>
              <p:nvPr/>
            </p:nvSpPr>
            <p:spPr>
              <a:xfrm>
                <a:off x="7747395" y="2700490"/>
                <a:ext cx="54610" cy="54610"/>
              </a:xfrm>
              <a:custGeom>
                <a:avLst/>
                <a:gdLst/>
                <a:ahLst/>
                <a:cxnLst/>
                <a:rect l="l" t="t" r="r" b="b"/>
                <a:pathLst>
                  <a:path w="54609" h="54610">
                    <a:moveTo>
                      <a:pt x="0" y="0"/>
                    </a:moveTo>
                    <a:lnTo>
                      <a:pt x="0" y="54610"/>
                    </a:lnTo>
                    <a:lnTo>
                      <a:pt x="54609" y="2730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9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grpSp>
          <p:nvGrpSpPr>
            <p:cNvPr id="124" name="object 124"/>
            <p:cNvGrpSpPr/>
            <p:nvPr/>
          </p:nvGrpSpPr>
          <p:grpSpPr>
            <a:xfrm>
              <a:off x="5974914" y="4008725"/>
              <a:ext cx="1445895" cy="1784350"/>
              <a:chOff x="5974914" y="4008725"/>
              <a:chExt cx="1445895" cy="1784350"/>
            </a:xfrm>
          </p:grpSpPr>
          <p:sp>
            <p:nvSpPr>
              <p:cNvPr id="125" name="object 125"/>
              <p:cNvSpPr/>
              <p:nvPr/>
            </p:nvSpPr>
            <p:spPr>
              <a:xfrm>
                <a:off x="5976501" y="5725260"/>
                <a:ext cx="1442720" cy="0"/>
              </a:xfrm>
              <a:custGeom>
                <a:avLst/>
                <a:gdLst/>
                <a:ahLst/>
                <a:cxnLst/>
                <a:rect l="l" t="t" r="r" b="b"/>
                <a:pathLst>
                  <a:path w="1442720">
                    <a:moveTo>
                      <a:pt x="0" y="0"/>
                    </a:moveTo>
                    <a:lnTo>
                      <a:pt x="1442161" y="0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26" name="object 126"/>
              <p:cNvSpPr/>
              <p:nvPr/>
            </p:nvSpPr>
            <p:spPr>
              <a:xfrm>
                <a:off x="5981882" y="4010312"/>
                <a:ext cx="0" cy="1722120"/>
              </a:xfrm>
              <a:custGeom>
                <a:avLst/>
                <a:gdLst/>
                <a:ahLst/>
                <a:cxnLst/>
                <a:rect l="l" t="t" r="r" b="b"/>
                <a:pathLst>
                  <a:path h="1722120">
                    <a:moveTo>
                      <a:pt x="0" y="1722123"/>
                    </a:moveTo>
                    <a:lnTo>
                      <a:pt x="0" y="0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27" name="object 127"/>
              <p:cNvSpPr/>
              <p:nvPr/>
            </p:nvSpPr>
            <p:spPr>
              <a:xfrm>
                <a:off x="6037423" y="5718078"/>
                <a:ext cx="0" cy="73660"/>
              </a:xfrm>
              <a:custGeom>
                <a:avLst/>
                <a:gdLst/>
                <a:ahLst/>
                <a:cxnLst/>
                <a:rect l="l" t="t" r="r" b="b"/>
                <a:pathLst>
                  <a:path h="73660">
                    <a:moveTo>
                      <a:pt x="0" y="73152"/>
                    </a:moveTo>
                    <a:lnTo>
                      <a:pt x="0" y="0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28" name="object 128"/>
              <p:cNvSpPr/>
              <p:nvPr/>
            </p:nvSpPr>
            <p:spPr>
              <a:xfrm>
                <a:off x="6142800" y="5718078"/>
                <a:ext cx="0" cy="73660"/>
              </a:xfrm>
              <a:custGeom>
                <a:avLst/>
                <a:gdLst/>
                <a:ahLst/>
                <a:cxnLst/>
                <a:rect l="l" t="t" r="r" b="b"/>
                <a:pathLst>
                  <a:path h="73660">
                    <a:moveTo>
                      <a:pt x="0" y="73152"/>
                    </a:moveTo>
                    <a:lnTo>
                      <a:pt x="0" y="0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29" name="object 129"/>
              <p:cNvSpPr/>
              <p:nvPr/>
            </p:nvSpPr>
            <p:spPr>
              <a:xfrm>
                <a:off x="6248177" y="5718078"/>
                <a:ext cx="0" cy="73660"/>
              </a:xfrm>
              <a:custGeom>
                <a:avLst/>
                <a:gdLst/>
                <a:ahLst/>
                <a:cxnLst/>
                <a:rect l="l" t="t" r="r" b="b"/>
                <a:pathLst>
                  <a:path h="73660">
                    <a:moveTo>
                      <a:pt x="0" y="73152"/>
                    </a:moveTo>
                    <a:lnTo>
                      <a:pt x="0" y="0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30" name="object 130"/>
              <p:cNvSpPr/>
              <p:nvPr/>
            </p:nvSpPr>
            <p:spPr>
              <a:xfrm>
                <a:off x="6353554" y="5718078"/>
                <a:ext cx="0" cy="73660"/>
              </a:xfrm>
              <a:custGeom>
                <a:avLst/>
                <a:gdLst/>
                <a:ahLst/>
                <a:cxnLst/>
                <a:rect l="l" t="t" r="r" b="b"/>
                <a:pathLst>
                  <a:path h="73660">
                    <a:moveTo>
                      <a:pt x="0" y="73152"/>
                    </a:moveTo>
                    <a:lnTo>
                      <a:pt x="0" y="0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31" name="object 131"/>
              <p:cNvSpPr/>
              <p:nvPr/>
            </p:nvSpPr>
            <p:spPr>
              <a:xfrm>
                <a:off x="6458931" y="5718078"/>
                <a:ext cx="0" cy="73660"/>
              </a:xfrm>
              <a:custGeom>
                <a:avLst/>
                <a:gdLst/>
                <a:ahLst/>
                <a:cxnLst/>
                <a:rect l="l" t="t" r="r" b="b"/>
                <a:pathLst>
                  <a:path h="73660">
                    <a:moveTo>
                      <a:pt x="0" y="73152"/>
                    </a:moveTo>
                    <a:lnTo>
                      <a:pt x="0" y="0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32" name="object 132"/>
              <p:cNvSpPr/>
              <p:nvPr/>
            </p:nvSpPr>
            <p:spPr>
              <a:xfrm>
                <a:off x="6564308" y="5718078"/>
                <a:ext cx="0" cy="73660"/>
              </a:xfrm>
              <a:custGeom>
                <a:avLst/>
                <a:gdLst/>
                <a:ahLst/>
                <a:cxnLst/>
                <a:rect l="l" t="t" r="r" b="b"/>
                <a:pathLst>
                  <a:path h="73660">
                    <a:moveTo>
                      <a:pt x="0" y="73152"/>
                    </a:moveTo>
                    <a:lnTo>
                      <a:pt x="0" y="0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33" name="object 133"/>
              <p:cNvSpPr/>
              <p:nvPr/>
            </p:nvSpPr>
            <p:spPr>
              <a:xfrm>
                <a:off x="6669686" y="5718078"/>
                <a:ext cx="0" cy="73660"/>
              </a:xfrm>
              <a:custGeom>
                <a:avLst/>
                <a:gdLst/>
                <a:ahLst/>
                <a:cxnLst/>
                <a:rect l="l" t="t" r="r" b="b"/>
                <a:pathLst>
                  <a:path h="73660">
                    <a:moveTo>
                      <a:pt x="0" y="73152"/>
                    </a:moveTo>
                    <a:lnTo>
                      <a:pt x="0" y="0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34" name="object 134"/>
              <p:cNvSpPr/>
              <p:nvPr/>
            </p:nvSpPr>
            <p:spPr>
              <a:xfrm>
                <a:off x="6775063" y="5718078"/>
                <a:ext cx="0" cy="73660"/>
              </a:xfrm>
              <a:custGeom>
                <a:avLst/>
                <a:gdLst/>
                <a:ahLst/>
                <a:cxnLst/>
                <a:rect l="l" t="t" r="r" b="b"/>
                <a:pathLst>
                  <a:path h="73660">
                    <a:moveTo>
                      <a:pt x="0" y="73152"/>
                    </a:moveTo>
                    <a:lnTo>
                      <a:pt x="0" y="0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35" name="object 135"/>
              <p:cNvSpPr/>
              <p:nvPr/>
            </p:nvSpPr>
            <p:spPr>
              <a:xfrm>
                <a:off x="6880440" y="5718078"/>
                <a:ext cx="0" cy="73660"/>
              </a:xfrm>
              <a:custGeom>
                <a:avLst/>
                <a:gdLst/>
                <a:ahLst/>
                <a:cxnLst/>
                <a:rect l="l" t="t" r="r" b="b"/>
                <a:pathLst>
                  <a:path h="73660">
                    <a:moveTo>
                      <a:pt x="0" y="73152"/>
                    </a:moveTo>
                    <a:lnTo>
                      <a:pt x="0" y="0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36" name="object 136"/>
              <p:cNvSpPr/>
              <p:nvPr/>
            </p:nvSpPr>
            <p:spPr>
              <a:xfrm>
                <a:off x="6985817" y="5718078"/>
                <a:ext cx="0" cy="73660"/>
              </a:xfrm>
              <a:custGeom>
                <a:avLst/>
                <a:gdLst/>
                <a:ahLst/>
                <a:cxnLst/>
                <a:rect l="l" t="t" r="r" b="b"/>
                <a:pathLst>
                  <a:path h="73660">
                    <a:moveTo>
                      <a:pt x="0" y="73152"/>
                    </a:moveTo>
                    <a:lnTo>
                      <a:pt x="0" y="0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37" name="object 137"/>
              <p:cNvSpPr/>
              <p:nvPr/>
            </p:nvSpPr>
            <p:spPr>
              <a:xfrm>
                <a:off x="7091194" y="5718078"/>
                <a:ext cx="0" cy="73660"/>
              </a:xfrm>
              <a:custGeom>
                <a:avLst/>
                <a:gdLst/>
                <a:ahLst/>
                <a:cxnLst/>
                <a:rect l="l" t="t" r="r" b="b"/>
                <a:pathLst>
                  <a:path h="73660">
                    <a:moveTo>
                      <a:pt x="0" y="73152"/>
                    </a:moveTo>
                    <a:lnTo>
                      <a:pt x="0" y="0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38" name="object 138"/>
              <p:cNvSpPr/>
              <p:nvPr/>
            </p:nvSpPr>
            <p:spPr>
              <a:xfrm>
                <a:off x="7196571" y="5718078"/>
                <a:ext cx="0" cy="73660"/>
              </a:xfrm>
              <a:custGeom>
                <a:avLst/>
                <a:gdLst/>
                <a:ahLst/>
                <a:cxnLst/>
                <a:rect l="l" t="t" r="r" b="b"/>
                <a:pathLst>
                  <a:path h="73660">
                    <a:moveTo>
                      <a:pt x="0" y="73152"/>
                    </a:moveTo>
                    <a:lnTo>
                      <a:pt x="0" y="0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39" name="object 139"/>
              <p:cNvSpPr/>
              <p:nvPr/>
            </p:nvSpPr>
            <p:spPr>
              <a:xfrm>
                <a:off x="7301948" y="5718078"/>
                <a:ext cx="0" cy="73660"/>
              </a:xfrm>
              <a:custGeom>
                <a:avLst/>
                <a:gdLst/>
                <a:ahLst/>
                <a:cxnLst/>
                <a:rect l="l" t="t" r="r" b="b"/>
                <a:pathLst>
                  <a:path h="73660">
                    <a:moveTo>
                      <a:pt x="0" y="73152"/>
                    </a:moveTo>
                    <a:lnTo>
                      <a:pt x="0" y="0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140" name="object 140"/>
            <p:cNvSpPr txBox="1"/>
            <p:nvPr/>
          </p:nvSpPr>
          <p:spPr>
            <a:xfrm>
              <a:off x="6007100" y="5778500"/>
              <a:ext cx="1334770" cy="8636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400" dirty="0">
                  <a:latin typeface="Lucida Grande"/>
                  <a:cs typeface="Lucida Grande"/>
                </a:rPr>
                <a:t>0   </a:t>
              </a:r>
              <a:r>
                <a:rPr sz="400" spc="40" dirty="0">
                  <a:latin typeface="Lucida Grande"/>
                  <a:cs typeface="Lucida Grande"/>
                </a:rPr>
                <a:t> </a:t>
              </a:r>
              <a:r>
                <a:rPr sz="400" dirty="0">
                  <a:latin typeface="Lucida Grande"/>
                  <a:cs typeface="Lucida Grande"/>
                </a:rPr>
                <a:t>1   </a:t>
              </a:r>
              <a:r>
                <a:rPr sz="400" spc="40" dirty="0">
                  <a:latin typeface="Lucida Grande"/>
                  <a:cs typeface="Lucida Grande"/>
                </a:rPr>
                <a:t> </a:t>
              </a:r>
              <a:r>
                <a:rPr sz="400" dirty="0">
                  <a:latin typeface="Lucida Grande"/>
                  <a:cs typeface="Lucida Grande"/>
                </a:rPr>
                <a:t>2    </a:t>
              </a:r>
              <a:r>
                <a:rPr sz="400" spc="10" dirty="0">
                  <a:latin typeface="Lucida Grande"/>
                  <a:cs typeface="Lucida Grande"/>
                </a:rPr>
                <a:t> </a:t>
              </a:r>
              <a:r>
                <a:rPr sz="400" dirty="0">
                  <a:latin typeface="Lucida Grande"/>
                  <a:cs typeface="Lucida Grande"/>
                </a:rPr>
                <a:t>3   </a:t>
              </a:r>
              <a:r>
                <a:rPr sz="400" spc="40" dirty="0">
                  <a:latin typeface="Lucida Grande"/>
                  <a:cs typeface="Lucida Grande"/>
                </a:rPr>
                <a:t> </a:t>
              </a:r>
              <a:r>
                <a:rPr sz="400" dirty="0">
                  <a:latin typeface="Lucida Grande"/>
                  <a:cs typeface="Lucida Grande"/>
                </a:rPr>
                <a:t>4   </a:t>
              </a:r>
              <a:r>
                <a:rPr sz="400" spc="40" dirty="0">
                  <a:latin typeface="Lucida Grande"/>
                  <a:cs typeface="Lucida Grande"/>
                </a:rPr>
                <a:t> </a:t>
              </a:r>
              <a:r>
                <a:rPr sz="400" dirty="0">
                  <a:latin typeface="Lucida Grande"/>
                  <a:cs typeface="Lucida Grande"/>
                </a:rPr>
                <a:t>5    </a:t>
              </a:r>
              <a:r>
                <a:rPr sz="400" spc="10" dirty="0">
                  <a:latin typeface="Lucida Grande"/>
                  <a:cs typeface="Lucida Grande"/>
                </a:rPr>
                <a:t> </a:t>
              </a:r>
              <a:r>
                <a:rPr sz="400" dirty="0">
                  <a:latin typeface="Lucida Grande"/>
                  <a:cs typeface="Lucida Grande"/>
                </a:rPr>
                <a:t>6   </a:t>
              </a:r>
              <a:r>
                <a:rPr sz="400" spc="20" dirty="0">
                  <a:latin typeface="Lucida Grande"/>
                  <a:cs typeface="Lucida Grande"/>
                </a:rPr>
                <a:t> </a:t>
              </a:r>
              <a:r>
                <a:rPr sz="400" dirty="0">
                  <a:latin typeface="Lucida Grande"/>
                  <a:cs typeface="Lucida Grande"/>
                </a:rPr>
                <a:t>7   </a:t>
              </a:r>
              <a:r>
                <a:rPr sz="400" spc="20" dirty="0">
                  <a:latin typeface="Lucida Grande"/>
                  <a:cs typeface="Lucida Grande"/>
                </a:rPr>
                <a:t> </a:t>
              </a:r>
              <a:r>
                <a:rPr sz="400" dirty="0">
                  <a:latin typeface="Lucida Grande"/>
                  <a:cs typeface="Lucida Grande"/>
                </a:rPr>
                <a:t>8   </a:t>
              </a:r>
              <a:r>
                <a:rPr sz="400" spc="20" dirty="0">
                  <a:latin typeface="Lucida Grande"/>
                  <a:cs typeface="Lucida Grande"/>
                </a:rPr>
                <a:t> </a:t>
              </a:r>
              <a:r>
                <a:rPr sz="400" dirty="0">
                  <a:latin typeface="Lucida Grande"/>
                  <a:cs typeface="Lucida Grande"/>
                </a:rPr>
                <a:t>9  </a:t>
              </a:r>
              <a:r>
                <a:rPr sz="400" spc="50" dirty="0">
                  <a:latin typeface="Lucida Grande"/>
                  <a:cs typeface="Lucida Grande"/>
                </a:rPr>
                <a:t> </a:t>
              </a:r>
              <a:r>
                <a:rPr sz="400" dirty="0">
                  <a:latin typeface="Lucida Grande"/>
                  <a:cs typeface="Lucida Grande"/>
                </a:rPr>
                <a:t>10</a:t>
              </a:r>
              <a:r>
                <a:rPr sz="400" spc="250" dirty="0">
                  <a:latin typeface="Lucida Grande"/>
                  <a:cs typeface="Lucida Grande"/>
                </a:rPr>
                <a:t> </a:t>
              </a:r>
              <a:r>
                <a:rPr sz="400" dirty="0">
                  <a:latin typeface="Lucida Grande"/>
                  <a:cs typeface="Lucida Grande"/>
                </a:rPr>
                <a:t>11</a:t>
              </a:r>
              <a:r>
                <a:rPr sz="400" spc="160" dirty="0">
                  <a:latin typeface="Lucida Grande"/>
                  <a:cs typeface="Lucida Grande"/>
                </a:rPr>
                <a:t> </a:t>
              </a:r>
              <a:r>
                <a:rPr sz="400" dirty="0">
                  <a:latin typeface="Lucida Grande"/>
                  <a:cs typeface="Lucida Grande"/>
                </a:rPr>
                <a:t>12</a:t>
              </a:r>
              <a:endParaRPr sz="400">
                <a:latin typeface="Lucida Grande"/>
                <a:cs typeface="Lucida Grande"/>
              </a:endParaRPr>
            </a:p>
          </p:txBody>
        </p:sp>
        <p:grpSp>
          <p:nvGrpSpPr>
            <p:cNvPr id="141" name="object 141"/>
            <p:cNvGrpSpPr/>
            <p:nvPr/>
          </p:nvGrpSpPr>
          <p:grpSpPr>
            <a:xfrm>
              <a:off x="6121095" y="4255778"/>
              <a:ext cx="1205230" cy="1475105"/>
              <a:chOff x="6121095" y="4255778"/>
              <a:chExt cx="1205230" cy="1475105"/>
            </a:xfrm>
          </p:grpSpPr>
          <p:pic>
            <p:nvPicPr>
              <p:cNvPr id="142" name="object 142"/>
              <p:cNvPicPr/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6657549" y="4255778"/>
                <a:ext cx="131869" cy="1474854"/>
              </a:xfrm>
              <a:prstGeom prst="rect">
                <a:avLst/>
              </a:prstGeom>
            </p:spPr>
          </p:pic>
          <p:sp>
            <p:nvSpPr>
              <p:cNvPr id="143" name="object 143"/>
              <p:cNvSpPr/>
              <p:nvPr/>
            </p:nvSpPr>
            <p:spPr>
              <a:xfrm>
                <a:off x="6684537" y="4270066"/>
                <a:ext cx="78105" cy="1421130"/>
              </a:xfrm>
              <a:custGeom>
                <a:avLst/>
                <a:gdLst/>
                <a:ahLst/>
                <a:cxnLst/>
                <a:rect l="l" t="t" r="r" b="b"/>
                <a:pathLst>
                  <a:path w="78104" h="1421129">
                    <a:moveTo>
                      <a:pt x="0" y="0"/>
                    </a:moveTo>
                    <a:lnTo>
                      <a:pt x="77894" y="0"/>
                    </a:lnTo>
                    <a:lnTo>
                      <a:pt x="77894" y="1420879"/>
                    </a:lnTo>
                    <a:lnTo>
                      <a:pt x="0" y="142087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000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44" name="object 144"/>
              <p:cNvSpPr/>
              <p:nvPr/>
            </p:nvSpPr>
            <p:spPr>
              <a:xfrm>
                <a:off x="6684537" y="4270066"/>
                <a:ext cx="78105" cy="1421130"/>
              </a:xfrm>
              <a:custGeom>
                <a:avLst/>
                <a:gdLst/>
                <a:ahLst/>
                <a:cxnLst/>
                <a:rect l="l" t="t" r="r" b="b"/>
                <a:pathLst>
                  <a:path w="78104" h="1421129">
                    <a:moveTo>
                      <a:pt x="0" y="0"/>
                    </a:moveTo>
                    <a:lnTo>
                      <a:pt x="77893" y="0"/>
                    </a:lnTo>
                    <a:lnTo>
                      <a:pt x="77893" y="1420879"/>
                    </a:lnTo>
                    <a:lnTo>
                      <a:pt x="0" y="1420879"/>
                    </a:lnTo>
                    <a:lnTo>
                      <a:pt x="0" y="0"/>
                    </a:lnTo>
                    <a:close/>
                  </a:path>
                </a:pathLst>
              </a:custGeom>
              <a:ln w="3175">
                <a:solidFill>
                  <a:srgbClr val="FF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pic>
            <p:nvPicPr>
              <p:cNvPr id="145" name="object 145"/>
              <p:cNvPicPr/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6550258" y="4543645"/>
                <a:ext cx="131869" cy="1186987"/>
              </a:xfrm>
              <a:prstGeom prst="rect">
                <a:avLst/>
              </a:prstGeom>
            </p:spPr>
          </p:pic>
          <p:sp>
            <p:nvSpPr>
              <p:cNvPr id="146" name="object 146"/>
              <p:cNvSpPr/>
              <p:nvPr/>
            </p:nvSpPr>
            <p:spPr>
              <a:xfrm>
                <a:off x="6577246" y="4557932"/>
                <a:ext cx="78105" cy="1133475"/>
              </a:xfrm>
              <a:custGeom>
                <a:avLst/>
                <a:gdLst/>
                <a:ahLst/>
                <a:cxnLst/>
                <a:rect l="l" t="t" r="r" b="b"/>
                <a:pathLst>
                  <a:path w="78104" h="1133475">
                    <a:moveTo>
                      <a:pt x="0" y="0"/>
                    </a:moveTo>
                    <a:lnTo>
                      <a:pt x="77894" y="0"/>
                    </a:lnTo>
                    <a:lnTo>
                      <a:pt x="77894" y="1133012"/>
                    </a:lnTo>
                    <a:lnTo>
                      <a:pt x="0" y="11330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000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47" name="object 147"/>
              <p:cNvSpPr/>
              <p:nvPr/>
            </p:nvSpPr>
            <p:spPr>
              <a:xfrm>
                <a:off x="6577246" y="4557932"/>
                <a:ext cx="78105" cy="1133475"/>
              </a:xfrm>
              <a:custGeom>
                <a:avLst/>
                <a:gdLst/>
                <a:ahLst/>
                <a:cxnLst/>
                <a:rect l="l" t="t" r="r" b="b"/>
                <a:pathLst>
                  <a:path w="78104" h="1133475">
                    <a:moveTo>
                      <a:pt x="0" y="0"/>
                    </a:moveTo>
                    <a:lnTo>
                      <a:pt x="77893" y="0"/>
                    </a:lnTo>
                    <a:lnTo>
                      <a:pt x="77893" y="1133012"/>
                    </a:lnTo>
                    <a:lnTo>
                      <a:pt x="0" y="1133012"/>
                    </a:lnTo>
                    <a:lnTo>
                      <a:pt x="0" y="0"/>
                    </a:lnTo>
                    <a:close/>
                  </a:path>
                </a:pathLst>
              </a:custGeom>
              <a:ln w="3175">
                <a:solidFill>
                  <a:srgbClr val="FF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pic>
            <p:nvPicPr>
              <p:cNvPr id="148" name="object 148"/>
              <p:cNvPicPr/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6764840" y="4543645"/>
                <a:ext cx="131869" cy="1186987"/>
              </a:xfrm>
              <a:prstGeom prst="rect">
                <a:avLst/>
              </a:prstGeom>
            </p:spPr>
          </p:pic>
          <p:sp>
            <p:nvSpPr>
              <p:cNvPr id="149" name="object 149"/>
              <p:cNvSpPr/>
              <p:nvPr/>
            </p:nvSpPr>
            <p:spPr>
              <a:xfrm>
                <a:off x="6791828" y="4557932"/>
                <a:ext cx="78105" cy="1133475"/>
              </a:xfrm>
              <a:custGeom>
                <a:avLst/>
                <a:gdLst/>
                <a:ahLst/>
                <a:cxnLst/>
                <a:rect l="l" t="t" r="r" b="b"/>
                <a:pathLst>
                  <a:path w="78104" h="1133475">
                    <a:moveTo>
                      <a:pt x="0" y="0"/>
                    </a:moveTo>
                    <a:lnTo>
                      <a:pt x="77894" y="0"/>
                    </a:lnTo>
                    <a:lnTo>
                      <a:pt x="77894" y="1133012"/>
                    </a:lnTo>
                    <a:lnTo>
                      <a:pt x="0" y="11330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000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50" name="object 150"/>
              <p:cNvSpPr/>
              <p:nvPr/>
            </p:nvSpPr>
            <p:spPr>
              <a:xfrm>
                <a:off x="6791828" y="4557932"/>
                <a:ext cx="78105" cy="1133475"/>
              </a:xfrm>
              <a:custGeom>
                <a:avLst/>
                <a:gdLst/>
                <a:ahLst/>
                <a:cxnLst/>
                <a:rect l="l" t="t" r="r" b="b"/>
                <a:pathLst>
                  <a:path w="78104" h="1133475">
                    <a:moveTo>
                      <a:pt x="0" y="0"/>
                    </a:moveTo>
                    <a:lnTo>
                      <a:pt x="77893" y="0"/>
                    </a:lnTo>
                    <a:lnTo>
                      <a:pt x="77893" y="1133012"/>
                    </a:lnTo>
                    <a:lnTo>
                      <a:pt x="0" y="1133012"/>
                    </a:lnTo>
                    <a:lnTo>
                      <a:pt x="0" y="0"/>
                    </a:lnTo>
                    <a:close/>
                  </a:path>
                </a:pathLst>
              </a:custGeom>
              <a:ln w="3175">
                <a:solidFill>
                  <a:srgbClr val="FF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pic>
            <p:nvPicPr>
              <p:cNvPr id="151" name="object 151"/>
              <p:cNvPicPr/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6442967" y="4916178"/>
                <a:ext cx="131869" cy="814454"/>
              </a:xfrm>
              <a:prstGeom prst="rect">
                <a:avLst/>
              </a:prstGeom>
            </p:spPr>
          </p:pic>
          <p:sp>
            <p:nvSpPr>
              <p:cNvPr id="152" name="object 152"/>
              <p:cNvSpPr/>
              <p:nvPr/>
            </p:nvSpPr>
            <p:spPr>
              <a:xfrm>
                <a:off x="6469955" y="4930466"/>
                <a:ext cx="78105" cy="760730"/>
              </a:xfrm>
              <a:custGeom>
                <a:avLst/>
                <a:gdLst/>
                <a:ahLst/>
                <a:cxnLst/>
                <a:rect l="l" t="t" r="r" b="b"/>
                <a:pathLst>
                  <a:path w="78104" h="760729">
                    <a:moveTo>
                      <a:pt x="0" y="0"/>
                    </a:moveTo>
                    <a:lnTo>
                      <a:pt x="77894" y="0"/>
                    </a:lnTo>
                    <a:lnTo>
                      <a:pt x="77894" y="760479"/>
                    </a:lnTo>
                    <a:lnTo>
                      <a:pt x="0" y="76047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000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53" name="object 153"/>
              <p:cNvSpPr/>
              <p:nvPr/>
            </p:nvSpPr>
            <p:spPr>
              <a:xfrm>
                <a:off x="6469955" y="4930466"/>
                <a:ext cx="78105" cy="760730"/>
              </a:xfrm>
              <a:custGeom>
                <a:avLst/>
                <a:gdLst/>
                <a:ahLst/>
                <a:cxnLst/>
                <a:rect l="l" t="t" r="r" b="b"/>
                <a:pathLst>
                  <a:path w="78104" h="760729">
                    <a:moveTo>
                      <a:pt x="0" y="0"/>
                    </a:moveTo>
                    <a:lnTo>
                      <a:pt x="77893" y="0"/>
                    </a:lnTo>
                    <a:lnTo>
                      <a:pt x="77893" y="760479"/>
                    </a:lnTo>
                    <a:lnTo>
                      <a:pt x="0" y="760479"/>
                    </a:lnTo>
                    <a:lnTo>
                      <a:pt x="0" y="0"/>
                    </a:lnTo>
                    <a:close/>
                  </a:path>
                </a:pathLst>
              </a:custGeom>
              <a:ln w="3175">
                <a:solidFill>
                  <a:srgbClr val="FF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pic>
            <p:nvPicPr>
              <p:cNvPr id="154" name="object 154"/>
              <p:cNvPicPr/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6872131" y="4916177"/>
                <a:ext cx="131869" cy="814454"/>
              </a:xfrm>
              <a:prstGeom prst="rect">
                <a:avLst/>
              </a:prstGeom>
            </p:spPr>
          </p:pic>
          <p:sp>
            <p:nvSpPr>
              <p:cNvPr id="155" name="object 155"/>
              <p:cNvSpPr/>
              <p:nvPr/>
            </p:nvSpPr>
            <p:spPr>
              <a:xfrm>
                <a:off x="6899118" y="4930465"/>
                <a:ext cx="78105" cy="760730"/>
              </a:xfrm>
              <a:custGeom>
                <a:avLst/>
                <a:gdLst/>
                <a:ahLst/>
                <a:cxnLst/>
                <a:rect l="l" t="t" r="r" b="b"/>
                <a:pathLst>
                  <a:path w="78104" h="760729">
                    <a:moveTo>
                      <a:pt x="0" y="0"/>
                    </a:moveTo>
                    <a:lnTo>
                      <a:pt x="77894" y="0"/>
                    </a:lnTo>
                    <a:lnTo>
                      <a:pt x="77894" y="760479"/>
                    </a:lnTo>
                    <a:lnTo>
                      <a:pt x="0" y="76047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000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56" name="object 156"/>
              <p:cNvSpPr/>
              <p:nvPr/>
            </p:nvSpPr>
            <p:spPr>
              <a:xfrm>
                <a:off x="6899118" y="4930465"/>
                <a:ext cx="78105" cy="760730"/>
              </a:xfrm>
              <a:custGeom>
                <a:avLst/>
                <a:gdLst/>
                <a:ahLst/>
                <a:cxnLst/>
                <a:rect l="l" t="t" r="r" b="b"/>
                <a:pathLst>
                  <a:path w="78104" h="760729">
                    <a:moveTo>
                      <a:pt x="0" y="0"/>
                    </a:moveTo>
                    <a:lnTo>
                      <a:pt x="77893" y="0"/>
                    </a:lnTo>
                    <a:lnTo>
                      <a:pt x="77893" y="760479"/>
                    </a:lnTo>
                    <a:lnTo>
                      <a:pt x="0" y="760479"/>
                    </a:lnTo>
                    <a:lnTo>
                      <a:pt x="0" y="0"/>
                    </a:lnTo>
                    <a:close/>
                  </a:path>
                </a:pathLst>
              </a:custGeom>
              <a:ln w="3175">
                <a:solidFill>
                  <a:srgbClr val="FF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pic>
            <p:nvPicPr>
              <p:cNvPr id="157" name="object 157"/>
              <p:cNvPicPr/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6335677" y="5271777"/>
                <a:ext cx="131869" cy="458853"/>
              </a:xfrm>
              <a:prstGeom prst="rect">
                <a:avLst/>
              </a:prstGeom>
            </p:spPr>
          </p:pic>
          <p:sp>
            <p:nvSpPr>
              <p:cNvPr id="158" name="object 158"/>
              <p:cNvSpPr/>
              <p:nvPr/>
            </p:nvSpPr>
            <p:spPr>
              <a:xfrm>
                <a:off x="6362664" y="5286065"/>
                <a:ext cx="78105" cy="405130"/>
              </a:xfrm>
              <a:custGeom>
                <a:avLst/>
                <a:gdLst/>
                <a:ahLst/>
                <a:cxnLst/>
                <a:rect l="l" t="t" r="r" b="b"/>
                <a:pathLst>
                  <a:path w="78104" h="405129">
                    <a:moveTo>
                      <a:pt x="0" y="0"/>
                    </a:moveTo>
                    <a:lnTo>
                      <a:pt x="77894" y="0"/>
                    </a:lnTo>
                    <a:lnTo>
                      <a:pt x="77894" y="404877"/>
                    </a:lnTo>
                    <a:lnTo>
                      <a:pt x="0" y="40487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000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59" name="object 159"/>
              <p:cNvSpPr/>
              <p:nvPr/>
            </p:nvSpPr>
            <p:spPr>
              <a:xfrm>
                <a:off x="6362664" y="5286065"/>
                <a:ext cx="78105" cy="405130"/>
              </a:xfrm>
              <a:custGeom>
                <a:avLst/>
                <a:gdLst/>
                <a:ahLst/>
                <a:cxnLst/>
                <a:rect l="l" t="t" r="r" b="b"/>
                <a:pathLst>
                  <a:path w="78104" h="405129">
                    <a:moveTo>
                      <a:pt x="0" y="0"/>
                    </a:moveTo>
                    <a:lnTo>
                      <a:pt x="77893" y="0"/>
                    </a:lnTo>
                    <a:lnTo>
                      <a:pt x="77893" y="404878"/>
                    </a:lnTo>
                    <a:lnTo>
                      <a:pt x="0" y="404878"/>
                    </a:lnTo>
                    <a:lnTo>
                      <a:pt x="0" y="0"/>
                    </a:lnTo>
                    <a:close/>
                  </a:path>
                </a:pathLst>
              </a:custGeom>
              <a:ln w="3175">
                <a:solidFill>
                  <a:srgbClr val="FF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pic>
            <p:nvPicPr>
              <p:cNvPr id="160" name="object 160"/>
              <p:cNvPicPr/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6979423" y="5271777"/>
                <a:ext cx="131869" cy="458853"/>
              </a:xfrm>
              <a:prstGeom prst="rect">
                <a:avLst/>
              </a:prstGeom>
            </p:spPr>
          </p:pic>
          <p:sp>
            <p:nvSpPr>
              <p:cNvPr id="161" name="object 161"/>
              <p:cNvSpPr/>
              <p:nvPr/>
            </p:nvSpPr>
            <p:spPr>
              <a:xfrm>
                <a:off x="7006411" y="5286065"/>
                <a:ext cx="78105" cy="405130"/>
              </a:xfrm>
              <a:custGeom>
                <a:avLst/>
                <a:gdLst/>
                <a:ahLst/>
                <a:cxnLst/>
                <a:rect l="l" t="t" r="r" b="b"/>
                <a:pathLst>
                  <a:path w="78104" h="405129">
                    <a:moveTo>
                      <a:pt x="0" y="0"/>
                    </a:moveTo>
                    <a:lnTo>
                      <a:pt x="77892" y="0"/>
                    </a:lnTo>
                    <a:lnTo>
                      <a:pt x="77892" y="404877"/>
                    </a:lnTo>
                    <a:lnTo>
                      <a:pt x="0" y="40487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000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62" name="object 162"/>
              <p:cNvSpPr/>
              <p:nvPr/>
            </p:nvSpPr>
            <p:spPr>
              <a:xfrm>
                <a:off x="7006411" y="5286065"/>
                <a:ext cx="78105" cy="405130"/>
              </a:xfrm>
              <a:custGeom>
                <a:avLst/>
                <a:gdLst/>
                <a:ahLst/>
                <a:cxnLst/>
                <a:rect l="l" t="t" r="r" b="b"/>
                <a:pathLst>
                  <a:path w="78104" h="405129">
                    <a:moveTo>
                      <a:pt x="0" y="0"/>
                    </a:moveTo>
                    <a:lnTo>
                      <a:pt x="77893" y="0"/>
                    </a:lnTo>
                    <a:lnTo>
                      <a:pt x="77893" y="404878"/>
                    </a:lnTo>
                    <a:lnTo>
                      <a:pt x="0" y="404878"/>
                    </a:lnTo>
                    <a:lnTo>
                      <a:pt x="0" y="0"/>
                    </a:lnTo>
                    <a:close/>
                  </a:path>
                </a:pathLst>
              </a:custGeom>
              <a:ln w="3175">
                <a:solidFill>
                  <a:srgbClr val="FF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pic>
            <p:nvPicPr>
              <p:cNvPr id="163" name="object 163"/>
              <p:cNvPicPr/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6228386" y="5513078"/>
                <a:ext cx="131869" cy="217552"/>
              </a:xfrm>
              <a:prstGeom prst="rect">
                <a:avLst/>
              </a:prstGeom>
            </p:spPr>
          </p:pic>
          <p:sp>
            <p:nvSpPr>
              <p:cNvPr id="164" name="object 164"/>
              <p:cNvSpPr/>
              <p:nvPr/>
            </p:nvSpPr>
            <p:spPr>
              <a:xfrm>
                <a:off x="6255373" y="5527366"/>
                <a:ext cx="78105" cy="163830"/>
              </a:xfrm>
              <a:custGeom>
                <a:avLst/>
                <a:gdLst/>
                <a:ahLst/>
                <a:cxnLst/>
                <a:rect l="l" t="t" r="r" b="b"/>
                <a:pathLst>
                  <a:path w="78104" h="163829">
                    <a:moveTo>
                      <a:pt x="0" y="0"/>
                    </a:moveTo>
                    <a:lnTo>
                      <a:pt x="77894" y="0"/>
                    </a:lnTo>
                    <a:lnTo>
                      <a:pt x="77894" y="163576"/>
                    </a:lnTo>
                    <a:lnTo>
                      <a:pt x="0" y="1635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000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65" name="object 165"/>
              <p:cNvSpPr/>
              <p:nvPr/>
            </p:nvSpPr>
            <p:spPr>
              <a:xfrm>
                <a:off x="6255373" y="5527366"/>
                <a:ext cx="78105" cy="163830"/>
              </a:xfrm>
              <a:custGeom>
                <a:avLst/>
                <a:gdLst/>
                <a:ahLst/>
                <a:cxnLst/>
                <a:rect l="l" t="t" r="r" b="b"/>
                <a:pathLst>
                  <a:path w="78104" h="163829">
                    <a:moveTo>
                      <a:pt x="0" y="0"/>
                    </a:moveTo>
                    <a:lnTo>
                      <a:pt x="77893" y="0"/>
                    </a:lnTo>
                    <a:lnTo>
                      <a:pt x="77893" y="163577"/>
                    </a:lnTo>
                    <a:lnTo>
                      <a:pt x="0" y="163577"/>
                    </a:lnTo>
                    <a:lnTo>
                      <a:pt x="0" y="0"/>
                    </a:lnTo>
                    <a:close/>
                  </a:path>
                </a:pathLst>
              </a:custGeom>
              <a:ln w="3175">
                <a:solidFill>
                  <a:srgbClr val="FF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pic>
            <p:nvPicPr>
              <p:cNvPr id="166" name="object 166"/>
              <p:cNvPicPr/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7086714" y="5513078"/>
                <a:ext cx="131869" cy="217552"/>
              </a:xfrm>
              <a:prstGeom prst="rect">
                <a:avLst/>
              </a:prstGeom>
            </p:spPr>
          </p:pic>
          <p:sp>
            <p:nvSpPr>
              <p:cNvPr id="167" name="object 167"/>
              <p:cNvSpPr/>
              <p:nvPr/>
            </p:nvSpPr>
            <p:spPr>
              <a:xfrm>
                <a:off x="7113701" y="5527366"/>
                <a:ext cx="78105" cy="163830"/>
              </a:xfrm>
              <a:custGeom>
                <a:avLst/>
                <a:gdLst/>
                <a:ahLst/>
                <a:cxnLst/>
                <a:rect l="l" t="t" r="r" b="b"/>
                <a:pathLst>
                  <a:path w="78104" h="163829">
                    <a:moveTo>
                      <a:pt x="0" y="0"/>
                    </a:moveTo>
                    <a:lnTo>
                      <a:pt x="77892" y="0"/>
                    </a:lnTo>
                    <a:lnTo>
                      <a:pt x="77892" y="163576"/>
                    </a:lnTo>
                    <a:lnTo>
                      <a:pt x="0" y="1635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000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68" name="object 168"/>
              <p:cNvSpPr/>
              <p:nvPr/>
            </p:nvSpPr>
            <p:spPr>
              <a:xfrm>
                <a:off x="7113701" y="5527366"/>
                <a:ext cx="78105" cy="163830"/>
              </a:xfrm>
              <a:custGeom>
                <a:avLst/>
                <a:gdLst/>
                <a:ahLst/>
                <a:cxnLst/>
                <a:rect l="l" t="t" r="r" b="b"/>
                <a:pathLst>
                  <a:path w="78104" h="163829">
                    <a:moveTo>
                      <a:pt x="0" y="0"/>
                    </a:moveTo>
                    <a:lnTo>
                      <a:pt x="77893" y="0"/>
                    </a:lnTo>
                    <a:lnTo>
                      <a:pt x="77893" y="163577"/>
                    </a:lnTo>
                    <a:lnTo>
                      <a:pt x="0" y="163577"/>
                    </a:lnTo>
                    <a:lnTo>
                      <a:pt x="0" y="0"/>
                    </a:lnTo>
                    <a:close/>
                  </a:path>
                </a:pathLst>
              </a:custGeom>
              <a:ln w="3175">
                <a:solidFill>
                  <a:srgbClr val="FF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pic>
            <p:nvPicPr>
              <p:cNvPr id="169" name="object 169"/>
              <p:cNvPicPr/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6121095" y="5615697"/>
                <a:ext cx="131869" cy="114932"/>
              </a:xfrm>
              <a:prstGeom prst="rect">
                <a:avLst/>
              </a:prstGeom>
            </p:spPr>
          </p:pic>
          <p:sp>
            <p:nvSpPr>
              <p:cNvPr id="170" name="object 170"/>
              <p:cNvSpPr/>
              <p:nvPr/>
            </p:nvSpPr>
            <p:spPr>
              <a:xfrm>
                <a:off x="6148082" y="5629985"/>
                <a:ext cx="78105" cy="60960"/>
              </a:xfrm>
              <a:custGeom>
                <a:avLst/>
                <a:gdLst/>
                <a:ahLst/>
                <a:cxnLst/>
                <a:rect l="l" t="t" r="r" b="b"/>
                <a:pathLst>
                  <a:path w="78104" h="60960">
                    <a:moveTo>
                      <a:pt x="0" y="0"/>
                    </a:moveTo>
                    <a:lnTo>
                      <a:pt x="77894" y="0"/>
                    </a:lnTo>
                    <a:lnTo>
                      <a:pt x="77894" y="60958"/>
                    </a:lnTo>
                    <a:lnTo>
                      <a:pt x="0" y="6095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000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71" name="object 171"/>
              <p:cNvSpPr/>
              <p:nvPr/>
            </p:nvSpPr>
            <p:spPr>
              <a:xfrm>
                <a:off x="6148082" y="5629985"/>
                <a:ext cx="78105" cy="60960"/>
              </a:xfrm>
              <a:custGeom>
                <a:avLst/>
                <a:gdLst/>
                <a:ahLst/>
                <a:cxnLst/>
                <a:rect l="l" t="t" r="r" b="b"/>
                <a:pathLst>
                  <a:path w="78104" h="60960">
                    <a:moveTo>
                      <a:pt x="0" y="0"/>
                    </a:moveTo>
                    <a:lnTo>
                      <a:pt x="77893" y="0"/>
                    </a:lnTo>
                    <a:lnTo>
                      <a:pt x="77893" y="60957"/>
                    </a:lnTo>
                    <a:lnTo>
                      <a:pt x="0" y="60957"/>
                    </a:lnTo>
                    <a:lnTo>
                      <a:pt x="0" y="0"/>
                    </a:lnTo>
                    <a:close/>
                  </a:path>
                </a:pathLst>
              </a:custGeom>
              <a:ln w="3175">
                <a:solidFill>
                  <a:srgbClr val="FF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pic>
            <p:nvPicPr>
              <p:cNvPr id="172" name="object 172"/>
              <p:cNvPicPr/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7194006" y="5615697"/>
                <a:ext cx="131869" cy="114932"/>
              </a:xfrm>
              <a:prstGeom prst="rect">
                <a:avLst/>
              </a:prstGeom>
            </p:spPr>
          </p:pic>
          <p:sp>
            <p:nvSpPr>
              <p:cNvPr id="173" name="object 173"/>
              <p:cNvSpPr/>
              <p:nvPr/>
            </p:nvSpPr>
            <p:spPr>
              <a:xfrm>
                <a:off x="7220994" y="5629985"/>
                <a:ext cx="78105" cy="60960"/>
              </a:xfrm>
              <a:custGeom>
                <a:avLst/>
                <a:gdLst/>
                <a:ahLst/>
                <a:cxnLst/>
                <a:rect l="l" t="t" r="r" b="b"/>
                <a:pathLst>
                  <a:path w="78104" h="60960">
                    <a:moveTo>
                      <a:pt x="0" y="0"/>
                    </a:moveTo>
                    <a:lnTo>
                      <a:pt x="77894" y="0"/>
                    </a:lnTo>
                    <a:lnTo>
                      <a:pt x="77894" y="60958"/>
                    </a:lnTo>
                    <a:lnTo>
                      <a:pt x="0" y="6095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000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74" name="object 174"/>
              <p:cNvSpPr/>
              <p:nvPr/>
            </p:nvSpPr>
            <p:spPr>
              <a:xfrm>
                <a:off x="7220994" y="5629985"/>
                <a:ext cx="78105" cy="60960"/>
              </a:xfrm>
              <a:custGeom>
                <a:avLst/>
                <a:gdLst/>
                <a:ahLst/>
                <a:cxnLst/>
                <a:rect l="l" t="t" r="r" b="b"/>
                <a:pathLst>
                  <a:path w="78104" h="60960">
                    <a:moveTo>
                      <a:pt x="0" y="0"/>
                    </a:moveTo>
                    <a:lnTo>
                      <a:pt x="77893" y="0"/>
                    </a:lnTo>
                    <a:lnTo>
                      <a:pt x="77893" y="60957"/>
                    </a:lnTo>
                    <a:lnTo>
                      <a:pt x="0" y="60957"/>
                    </a:lnTo>
                    <a:lnTo>
                      <a:pt x="0" y="0"/>
                    </a:lnTo>
                    <a:close/>
                  </a:path>
                </a:pathLst>
              </a:custGeom>
              <a:ln w="3175">
                <a:solidFill>
                  <a:srgbClr val="FF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175" name="object 175"/>
            <p:cNvSpPr txBox="1"/>
            <p:nvPr/>
          </p:nvSpPr>
          <p:spPr>
            <a:xfrm>
              <a:off x="5834382" y="5905500"/>
              <a:ext cx="1904363" cy="182101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100" dirty="0">
                  <a:latin typeface="Arial" panose="020B0604020202020204" pitchFamily="34" charset="0"/>
                  <a:cs typeface="Arial" panose="020B0604020202020204" pitchFamily="34" charset="0"/>
                </a:rPr>
                <a:t>Base</a:t>
              </a:r>
              <a:r>
                <a:rPr sz="1100" spc="-2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sz="1100" spc="-5" dirty="0">
                  <a:latin typeface="Arial" panose="020B0604020202020204" pitchFamily="34" charset="0"/>
                  <a:cs typeface="Arial" panose="020B0604020202020204" pitchFamily="34" charset="0"/>
                </a:rPr>
                <a:t>coverage</a:t>
              </a:r>
              <a:r>
                <a:rPr sz="1100" spc="-2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sz="1100" dirty="0">
                  <a:latin typeface="Arial" panose="020B0604020202020204" pitchFamily="34" charset="0"/>
                  <a:cs typeface="Arial" panose="020B0604020202020204" pitchFamily="34" charset="0"/>
                </a:rPr>
                <a:t>by</a:t>
              </a:r>
              <a:r>
                <a:rPr sz="1100" spc="-2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sz="1100" dirty="0">
                  <a:latin typeface="Arial" panose="020B0604020202020204" pitchFamily="34" charset="0"/>
                  <a:cs typeface="Arial" panose="020B0604020202020204" pitchFamily="34" charset="0"/>
                </a:rPr>
                <a:t>sequence</a:t>
              </a:r>
            </a:p>
          </p:txBody>
        </p:sp>
        <p:sp>
          <p:nvSpPr>
            <p:cNvPr id="176" name="object 176"/>
            <p:cNvSpPr txBox="1"/>
            <p:nvPr/>
          </p:nvSpPr>
          <p:spPr>
            <a:xfrm>
              <a:off x="7035800" y="4165600"/>
              <a:ext cx="217170" cy="208279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200" dirty="0">
                  <a:latin typeface="Lucida Grande"/>
                  <a:cs typeface="Lucida Grande"/>
                </a:rPr>
                <a:t>6X</a:t>
              </a:r>
              <a:endParaRPr sz="1200">
                <a:latin typeface="Lucida Grande"/>
                <a:cs typeface="Lucida Grande"/>
              </a:endParaRPr>
            </a:p>
          </p:txBody>
        </p:sp>
        <p:grpSp>
          <p:nvGrpSpPr>
            <p:cNvPr id="177" name="object 177"/>
            <p:cNvGrpSpPr/>
            <p:nvPr/>
          </p:nvGrpSpPr>
          <p:grpSpPr>
            <a:xfrm>
              <a:off x="6739991" y="4211559"/>
              <a:ext cx="323850" cy="267335"/>
              <a:chOff x="6739991" y="4211559"/>
              <a:chExt cx="323850" cy="267335"/>
            </a:xfrm>
          </p:grpSpPr>
          <p:pic>
            <p:nvPicPr>
              <p:cNvPr id="178" name="object 178"/>
              <p:cNvPicPr/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6739991" y="4211559"/>
                <a:ext cx="323810" cy="267151"/>
              </a:xfrm>
              <a:prstGeom prst="rect">
                <a:avLst/>
              </a:prstGeom>
            </p:spPr>
          </p:pic>
          <p:pic>
            <p:nvPicPr>
              <p:cNvPr id="179" name="object 179"/>
              <p:cNvPicPr/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797382" y="4268751"/>
                <a:ext cx="215376" cy="12350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32351332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278BD6A-8950-E44F-AF5C-D1092C38D2E4}"/>
              </a:ext>
            </a:extLst>
          </p:cNvPr>
          <p:cNvSpPr txBox="1"/>
          <p:nvPr/>
        </p:nvSpPr>
        <p:spPr>
          <a:xfrm>
            <a:off x="315884" y="515389"/>
            <a:ext cx="862029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accent6">
                    <a:lumMod val="50000"/>
                  </a:schemeClr>
                </a:solidFill>
              </a:rPr>
              <a:t>In Summary, to quantify Differential Gene Expression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92CF71-CFEE-2847-AE2F-02BA2D8286B8}"/>
              </a:ext>
            </a:extLst>
          </p:cNvPr>
          <p:cNvSpPr txBox="1"/>
          <p:nvPr/>
        </p:nvSpPr>
        <p:spPr>
          <a:xfrm>
            <a:off x="773084" y="2228671"/>
            <a:ext cx="784721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Read length: 50 to 100 bp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Paired vs single end: Single end (cheaper)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Number of reads: &gt; 15 million per sample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Replicates: 3 biological replicates </a:t>
            </a:r>
            <a:r>
              <a:rPr lang="en-US" sz="3200" i="1" dirty="0"/>
              <a:t>minimum </a:t>
            </a:r>
          </a:p>
        </p:txBody>
      </p:sp>
    </p:spTree>
    <p:extLst>
      <p:ext uri="{BB962C8B-B14F-4D97-AF65-F5344CB8AC3E}">
        <p14:creationId xmlns:p14="http://schemas.microsoft.com/office/powerpoint/2010/main" val="209895167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8CE3285-5BAA-4147-AAAD-BAF5583F06C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64372961"/>
              </p:ext>
            </p:extLst>
          </p:nvPr>
        </p:nvGraphicFramePr>
        <p:xfrm>
          <a:off x="628650" y="1579485"/>
          <a:ext cx="8235950" cy="5016952"/>
        </p:xfrm>
        <a:graphic>
          <a:graphicData uri="http://schemas.openxmlformats.org/drawingml/2006/table">
            <a:tbl>
              <a:tblPr firstRow="1" bandRow="1">
                <a:tableStyleId>{2A488322-F2BA-4B5B-9748-0D474271808F}</a:tableStyleId>
              </a:tblPr>
              <a:tblGrid>
                <a:gridCol w="4210050">
                  <a:extLst>
                    <a:ext uri="{9D8B030D-6E8A-4147-A177-3AD203B41FA5}">
                      <a16:colId xmlns:a16="http://schemas.microsoft.com/office/drawing/2014/main" val="316433644"/>
                    </a:ext>
                  </a:extLst>
                </a:gridCol>
                <a:gridCol w="4025900">
                  <a:extLst>
                    <a:ext uri="{9D8B030D-6E8A-4147-A177-3AD203B41FA5}">
                      <a16:colId xmlns:a16="http://schemas.microsoft.com/office/drawing/2014/main" val="3878877126"/>
                    </a:ext>
                  </a:extLst>
                </a:gridCol>
              </a:tblGrid>
              <a:tr h="491990">
                <a:tc>
                  <a:txBody>
                    <a:bodyPr/>
                    <a:lstStyle/>
                    <a:p>
                      <a:r>
                        <a:rPr lang="en-US" sz="2400" dirty="0"/>
                        <a:t>Service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Cost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5594146"/>
                  </a:ext>
                </a:extLst>
              </a:tr>
              <a:tr h="491990">
                <a:tc>
                  <a:txBody>
                    <a:bodyPr/>
                    <a:lstStyle/>
                    <a:p>
                      <a:r>
                        <a:rPr lang="en-US" sz="2400" dirty="0"/>
                        <a:t>RNA bioanalyzer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~$60 for 12 samples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3236260"/>
                  </a:ext>
                </a:extLst>
              </a:tr>
              <a:tr h="491990">
                <a:tc>
                  <a:txBody>
                    <a:bodyPr/>
                    <a:lstStyle/>
                    <a:p>
                      <a:r>
                        <a:rPr lang="en-US" sz="2400" dirty="0"/>
                        <a:t>Qubit quant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~$4 per sample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8620251"/>
                  </a:ext>
                </a:extLst>
              </a:tr>
              <a:tr h="491990">
                <a:tc>
                  <a:txBody>
                    <a:bodyPr/>
                    <a:lstStyle/>
                    <a:p>
                      <a:r>
                        <a:rPr lang="en-US" sz="2400" dirty="0"/>
                        <a:t>DNA bioanalyzer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~$82 for 11 samples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6489639"/>
                  </a:ext>
                </a:extLst>
              </a:tr>
              <a:tr h="618155">
                <a:tc>
                  <a:txBody>
                    <a:bodyPr/>
                    <a:lstStyle/>
                    <a:p>
                      <a:r>
                        <a:rPr lang="en-US" sz="2400" dirty="0"/>
                        <a:t>Library build (</a:t>
                      </a:r>
                      <a:r>
                        <a:rPr lang="en-US" sz="2400" dirty="0">
                          <a:solidFill>
                            <a:srgbClr val="C00000"/>
                          </a:solidFill>
                        </a:rPr>
                        <a:t>if core does it</a:t>
                      </a:r>
                      <a:r>
                        <a:rPr lang="en-US" sz="2400" dirty="0"/>
                        <a:t>)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~$2800 for 12 samples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9935387"/>
                  </a:ext>
                </a:extLst>
              </a:tr>
              <a:tr h="65967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Library kit (</a:t>
                      </a:r>
                      <a:r>
                        <a:rPr lang="en-US" sz="2400" dirty="0">
                          <a:solidFill>
                            <a:srgbClr val="0070C0"/>
                          </a:solidFill>
                        </a:rPr>
                        <a:t>if you do it</a:t>
                      </a:r>
                      <a:r>
                        <a:rPr lang="en-US" sz="2400" dirty="0"/>
                        <a:t>)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~$1600 for 12 samples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5781475"/>
                  </a:ext>
                </a:extLst>
              </a:tr>
              <a:tr h="88558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Sequencing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~$2000 per lane </a:t>
                      </a:r>
                    </a:p>
                    <a:p>
                      <a:endParaRPr lang="en-US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3046828"/>
                  </a:ext>
                </a:extLst>
              </a:tr>
              <a:tr h="885582">
                <a:tc>
                  <a:txBody>
                    <a:bodyPr/>
                    <a:lstStyle/>
                    <a:p>
                      <a:pPr algn="r"/>
                      <a:r>
                        <a:rPr lang="en-US" sz="2400" b="1" dirty="0"/>
                        <a:t>Total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rgbClr val="C00000"/>
                          </a:solidFill>
                        </a:rPr>
                        <a:t>~$4900 </a:t>
                      </a:r>
                      <a:r>
                        <a:rPr lang="en-US" sz="2400" dirty="0"/>
                        <a:t>OR </a:t>
                      </a:r>
                      <a:r>
                        <a:rPr lang="en-US" sz="2400" dirty="0">
                          <a:solidFill>
                            <a:srgbClr val="0070C0"/>
                          </a:solidFill>
                        </a:rPr>
                        <a:t>$3700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0044864"/>
                  </a:ext>
                </a:extLst>
              </a:tr>
            </a:tbl>
          </a:graphicData>
        </a:graphic>
      </p:graphicFrame>
      <p:sp>
        <p:nvSpPr>
          <p:cNvPr id="7" name="Title 6">
            <a:extLst>
              <a:ext uri="{FF2B5EF4-FFF2-40B4-BE49-F238E27FC236}">
                <a16:creationId xmlns:a16="http://schemas.microsoft.com/office/drawing/2014/main" id="{1C77DAB3-F832-CE43-BEF6-4E8D215A1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275" y="261563"/>
            <a:ext cx="7886700" cy="1009017"/>
          </a:xfrm>
        </p:spPr>
        <p:txBody>
          <a:bodyPr>
            <a:noAutofit/>
          </a:bodyPr>
          <a:lstStyle/>
          <a:p>
            <a:pPr algn="ctr"/>
            <a:r>
              <a:rPr lang="en-US" sz="3600" b="1" dirty="0">
                <a:solidFill>
                  <a:schemeClr val="accent6">
                    <a:lumMod val="50000"/>
                  </a:schemeClr>
                </a:solidFill>
              </a:rPr>
              <a:t>What you want to do versus </a:t>
            </a:r>
            <a:br>
              <a:rPr lang="en-US" sz="3600" b="1" dirty="0">
                <a:solidFill>
                  <a:schemeClr val="accent6">
                    <a:lumMod val="50000"/>
                  </a:schemeClr>
                </a:solidFill>
              </a:rPr>
            </a:br>
            <a:r>
              <a:rPr lang="en-US" sz="3600" b="1" dirty="0">
                <a:solidFill>
                  <a:schemeClr val="accent6">
                    <a:lumMod val="50000"/>
                  </a:schemeClr>
                </a:solidFill>
              </a:rPr>
              <a:t>what you can afford</a:t>
            </a:r>
            <a:endParaRPr lang="en-US" sz="4800" b="1" dirty="0"/>
          </a:p>
        </p:txBody>
      </p:sp>
    </p:spTree>
    <p:extLst>
      <p:ext uri="{BB962C8B-B14F-4D97-AF65-F5344CB8AC3E}">
        <p14:creationId xmlns:p14="http://schemas.microsoft.com/office/powerpoint/2010/main" val="172023041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99D4CB-81CF-5C42-A357-BBC3FD4E9E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803274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solidFill>
                  <a:schemeClr val="accent6">
                    <a:lumMod val="50000"/>
                  </a:schemeClr>
                </a:solidFill>
              </a:rPr>
              <a:t>Time breakdown 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D1036B1-C20F-8B4A-99F3-DE051A9F8B9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58803378"/>
              </p:ext>
            </p:extLst>
          </p:nvPr>
        </p:nvGraphicFramePr>
        <p:xfrm>
          <a:off x="454025" y="1385020"/>
          <a:ext cx="8235950" cy="3478360"/>
        </p:xfrm>
        <a:graphic>
          <a:graphicData uri="http://schemas.openxmlformats.org/drawingml/2006/table">
            <a:tbl>
              <a:tblPr firstRow="1" bandRow="1">
                <a:tableStyleId>{2A488322-F2BA-4B5B-9748-0D474271808F}</a:tableStyleId>
              </a:tblPr>
              <a:tblGrid>
                <a:gridCol w="4210050">
                  <a:extLst>
                    <a:ext uri="{9D8B030D-6E8A-4147-A177-3AD203B41FA5}">
                      <a16:colId xmlns:a16="http://schemas.microsoft.com/office/drawing/2014/main" val="316433644"/>
                    </a:ext>
                  </a:extLst>
                </a:gridCol>
                <a:gridCol w="4025900">
                  <a:extLst>
                    <a:ext uri="{9D8B030D-6E8A-4147-A177-3AD203B41FA5}">
                      <a16:colId xmlns:a16="http://schemas.microsoft.com/office/drawing/2014/main" val="3878877126"/>
                    </a:ext>
                  </a:extLst>
                </a:gridCol>
              </a:tblGrid>
              <a:tr h="491990">
                <a:tc>
                  <a:txBody>
                    <a:bodyPr/>
                    <a:lstStyle/>
                    <a:p>
                      <a:r>
                        <a:rPr lang="en-US" sz="2400" dirty="0"/>
                        <a:t>Service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Time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5594146"/>
                  </a:ext>
                </a:extLst>
              </a:tr>
              <a:tr h="491990">
                <a:tc>
                  <a:txBody>
                    <a:bodyPr/>
                    <a:lstStyle/>
                    <a:p>
                      <a:r>
                        <a:rPr lang="en-US" sz="2400" dirty="0"/>
                        <a:t>RNA isolation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Time to collect samples (days to months) + two days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3236260"/>
                  </a:ext>
                </a:extLst>
              </a:tr>
              <a:tr h="618155">
                <a:tc>
                  <a:txBody>
                    <a:bodyPr/>
                    <a:lstStyle/>
                    <a:p>
                      <a:r>
                        <a:rPr lang="en-US" sz="2400" dirty="0"/>
                        <a:t>Library build (</a:t>
                      </a:r>
                      <a:r>
                        <a:rPr lang="en-US" sz="2400" dirty="0">
                          <a:solidFill>
                            <a:srgbClr val="C00000"/>
                          </a:solidFill>
                        </a:rPr>
                        <a:t>if core does it</a:t>
                      </a:r>
                      <a:r>
                        <a:rPr lang="en-US" sz="2400" dirty="0"/>
                        <a:t>)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Can take up to a month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9935387"/>
                  </a:ext>
                </a:extLst>
              </a:tr>
              <a:tr h="65967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Library build (</a:t>
                      </a:r>
                      <a:r>
                        <a:rPr lang="en-US" sz="2400" dirty="0">
                          <a:solidFill>
                            <a:srgbClr val="0070C0"/>
                          </a:solidFill>
                        </a:rPr>
                        <a:t>if you do it</a:t>
                      </a:r>
                      <a:r>
                        <a:rPr lang="en-US" sz="2400" dirty="0"/>
                        <a:t>)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One week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5781475"/>
                  </a:ext>
                </a:extLst>
              </a:tr>
              <a:tr h="88558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Sequencing (</a:t>
                      </a:r>
                      <a:r>
                        <a:rPr lang="en-US" sz="2400" dirty="0" err="1"/>
                        <a:t>HiSeq</a:t>
                      </a:r>
                      <a:r>
                        <a:rPr lang="en-US" sz="2400" dirty="0"/>
                        <a:t>)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Can take up to a month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30468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9316325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0BF3D3-25D8-9B48-92AA-A3011AAA74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3F1731-FE2A-AC49-82E8-26563919F7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0629" y="784040"/>
            <a:ext cx="9144000" cy="5503676"/>
          </a:xfrm>
          <a:prstGeom prst="rect">
            <a:avLst/>
          </a:prstGeom>
        </p:spPr>
      </p:pic>
      <p:sp>
        <p:nvSpPr>
          <p:cNvPr id="2" name="Lightning Bolt 1">
            <a:extLst>
              <a:ext uri="{FF2B5EF4-FFF2-40B4-BE49-F238E27FC236}">
                <a16:creationId xmlns:a16="http://schemas.microsoft.com/office/drawing/2014/main" id="{C56AEA7E-89C6-414E-B38E-A983E2B0E872}"/>
              </a:ext>
            </a:extLst>
          </p:cNvPr>
          <p:cNvSpPr/>
          <p:nvPr/>
        </p:nvSpPr>
        <p:spPr>
          <a:xfrm>
            <a:off x="6436426" y="1638795"/>
            <a:ext cx="581891" cy="522514"/>
          </a:xfrm>
          <a:prstGeom prst="lightningBolt">
            <a:avLst/>
          </a:prstGeom>
          <a:solidFill>
            <a:schemeClr val="accent4">
              <a:lumMod val="75000"/>
            </a:schemeClr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68654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BFC253-A79F-4E47-9AE9-85B761715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Important considerations: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706CA3-43E9-2F48-99E8-2884E2E08C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0" dirty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1.</a:t>
            </a:r>
            <a:r>
              <a:rPr lang="en-US" b="0" dirty="0">
                <a:solidFill>
                  <a:srgbClr val="292929"/>
                </a:solidFill>
                <a:effectLst/>
                <a:latin typeface="Menlo" panose="020B0609030804020204" pitchFamily="49" charset="0"/>
              </a:rPr>
              <a:t> Number and type of </a:t>
            </a:r>
            <a:r>
              <a:rPr lang="en-US" b="1" dirty="0">
                <a:solidFill>
                  <a:srgbClr val="000080"/>
                </a:solidFill>
                <a:effectLst/>
                <a:latin typeface="Menlo" panose="020B0609030804020204" pitchFamily="49" charset="0"/>
              </a:rPr>
              <a:t>**replicates**</a:t>
            </a:r>
            <a:endParaRPr lang="en-US" b="0" dirty="0">
              <a:solidFill>
                <a:srgbClr val="292929"/>
              </a:solidFill>
              <a:effectLst/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US" b="0" dirty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2.</a:t>
            </a:r>
            <a:r>
              <a:rPr lang="en-US" b="0" dirty="0">
                <a:solidFill>
                  <a:srgbClr val="292929"/>
                </a:solidFill>
                <a:effectLst/>
                <a:latin typeface="Menlo" panose="020B0609030804020204" pitchFamily="49" charset="0"/>
              </a:rPr>
              <a:t> Avoiding </a:t>
            </a:r>
            <a:r>
              <a:rPr lang="en-US" b="1" dirty="0">
                <a:solidFill>
                  <a:srgbClr val="000080"/>
                </a:solidFill>
                <a:effectLst/>
                <a:latin typeface="Menlo" panose="020B0609030804020204" pitchFamily="49" charset="0"/>
              </a:rPr>
              <a:t>**confounding**</a:t>
            </a:r>
            <a:r>
              <a:rPr lang="en-US" b="0" dirty="0">
                <a:solidFill>
                  <a:srgbClr val="292929"/>
                </a:solidFill>
                <a:effectLst/>
                <a:latin typeface="Menlo" panose="020B0609030804020204" pitchFamily="49" charset="0"/>
              </a:rPr>
              <a:t> variables </a:t>
            </a:r>
          </a:p>
          <a:p>
            <a:pPr marL="0" indent="0">
              <a:buNone/>
            </a:pPr>
            <a:r>
              <a:rPr lang="en-US" b="0" dirty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3.</a:t>
            </a:r>
            <a:r>
              <a:rPr lang="en-US" b="0" dirty="0">
                <a:solidFill>
                  <a:srgbClr val="292929"/>
                </a:solidFill>
                <a:effectLst/>
                <a:latin typeface="Menlo" panose="020B0609030804020204" pitchFamily="49" charset="0"/>
              </a:rPr>
              <a:t> Avoiding (as much </a:t>
            </a:r>
            <a:r>
              <a:rPr lang="en-US" b="0">
                <a:solidFill>
                  <a:srgbClr val="292929"/>
                </a:solidFill>
                <a:effectLst/>
                <a:latin typeface="Menlo" panose="020B0609030804020204" pitchFamily="49" charset="0"/>
              </a:rPr>
              <a:t>as possible) </a:t>
            </a:r>
            <a:r>
              <a:rPr lang="en-US" b="1" dirty="0">
                <a:solidFill>
                  <a:srgbClr val="000080"/>
                </a:solidFill>
                <a:effectLst/>
                <a:latin typeface="Menlo" panose="020B0609030804020204" pitchFamily="49" charset="0"/>
              </a:rPr>
              <a:t>**batch effects**</a:t>
            </a:r>
            <a:endParaRPr lang="en-US" b="0" dirty="0">
              <a:solidFill>
                <a:srgbClr val="292929"/>
              </a:solidFill>
              <a:effectLst/>
              <a:latin typeface="Menlo" panose="020B0609030804020204" pitchFamily="49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26284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50D25-89A0-B348-AAA4-C6AB9BCF15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4F854644-A09F-F34D-A102-C8E60E610F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96886" y="171082"/>
            <a:ext cx="4275303" cy="6515836"/>
          </a:xfrm>
        </p:spPr>
      </p:pic>
      <p:sp>
        <p:nvSpPr>
          <p:cNvPr id="6" name="Right Bracket 5">
            <a:extLst>
              <a:ext uri="{FF2B5EF4-FFF2-40B4-BE49-F238E27FC236}">
                <a16:creationId xmlns:a16="http://schemas.microsoft.com/office/drawing/2014/main" id="{1C61C1B5-FC97-6944-A1EA-842C14ADB0B8}"/>
              </a:ext>
            </a:extLst>
          </p:cNvPr>
          <p:cNvSpPr/>
          <p:nvPr/>
        </p:nvSpPr>
        <p:spPr>
          <a:xfrm>
            <a:off x="6847114" y="171082"/>
            <a:ext cx="163286" cy="721547"/>
          </a:xfrm>
          <a:prstGeom prst="rightBracket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Bracket 6">
            <a:extLst>
              <a:ext uri="{FF2B5EF4-FFF2-40B4-BE49-F238E27FC236}">
                <a16:creationId xmlns:a16="http://schemas.microsoft.com/office/drawing/2014/main" id="{86AE6B41-76A0-F244-9C57-9451FE0583C2}"/>
              </a:ext>
            </a:extLst>
          </p:cNvPr>
          <p:cNvSpPr/>
          <p:nvPr/>
        </p:nvSpPr>
        <p:spPr>
          <a:xfrm>
            <a:off x="5789279" y="1417176"/>
            <a:ext cx="163286" cy="721547"/>
          </a:xfrm>
          <a:prstGeom prst="rightBracket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Bracket 7">
            <a:extLst>
              <a:ext uri="{FF2B5EF4-FFF2-40B4-BE49-F238E27FC236}">
                <a16:creationId xmlns:a16="http://schemas.microsoft.com/office/drawing/2014/main" id="{8B3A9C21-8EFF-7043-9A9E-4BE4B7F08329}"/>
              </a:ext>
            </a:extLst>
          </p:cNvPr>
          <p:cNvSpPr/>
          <p:nvPr/>
        </p:nvSpPr>
        <p:spPr>
          <a:xfrm>
            <a:off x="5708597" y="3106483"/>
            <a:ext cx="243968" cy="3386391"/>
          </a:xfrm>
          <a:prstGeom prst="rightBracket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B2E730F-56E9-6B43-9FBE-60B6A1ED3BB2}"/>
              </a:ext>
            </a:extLst>
          </p:cNvPr>
          <p:cNvSpPr txBox="1"/>
          <p:nvPr/>
        </p:nvSpPr>
        <p:spPr>
          <a:xfrm>
            <a:off x="7118012" y="347189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Step 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79A4748-567B-624E-AE15-B8F1F3B1FD96}"/>
              </a:ext>
            </a:extLst>
          </p:cNvPr>
          <p:cNvSpPr txBox="1"/>
          <p:nvPr/>
        </p:nvSpPr>
        <p:spPr>
          <a:xfrm>
            <a:off x="6122005" y="1563162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Step 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3FBCAB-5BB1-1947-9B95-97F55A4DD5ED}"/>
              </a:ext>
            </a:extLst>
          </p:cNvPr>
          <p:cNvSpPr txBox="1"/>
          <p:nvPr/>
        </p:nvSpPr>
        <p:spPr>
          <a:xfrm>
            <a:off x="6077242" y="4740841"/>
            <a:ext cx="2377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Step 3: Data Analysis</a:t>
            </a:r>
          </a:p>
        </p:txBody>
      </p:sp>
    </p:spTree>
    <p:extLst>
      <p:ext uri="{BB962C8B-B14F-4D97-AF65-F5344CB8AC3E}">
        <p14:creationId xmlns:p14="http://schemas.microsoft.com/office/powerpoint/2010/main" val="9637468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Nanopore sequencing">
            <a:extLst>
              <a:ext uri="{FF2B5EF4-FFF2-40B4-BE49-F238E27FC236}">
                <a16:creationId xmlns:a16="http://schemas.microsoft.com/office/drawing/2014/main" id="{C32823AA-BF06-494C-AF6F-9AA377DA76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5853" y="4305330"/>
            <a:ext cx="2459298" cy="1389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182030"/>
            <a:ext cx="9144000" cy="9977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z="3200" b="1" spc="-5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sz="3200" b="1" spc="-5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xperiment</a:t>
            </a:r>
            <a:r>
              <a:rPr lang="en-US" sz="3200" b="1" spc="-5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</a:t>
            </a:r>
            <a:r>
              <a:rPr sz="3200" b="1" spc="-2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spc="-2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</a:t>
            </a:r>
            <a:r>
              <a:rPr sz="32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orkflow</a:t>
            </a:r>
            <a:r>
              <a:rPr lang="en-US" sz="32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u="sng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before</a:t>
            </a:r>
            <a:r>
              <a:rPr lang="en-US" sz="32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it gets sequenced</a:t>
            </a:r>
            <a:endParaRPr sz="3200" b="1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969202" y="1127908"/>
            <a:ext cx="1402894" cy="28918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b="1" spc="-30" dirty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b="1" spc="-175" dirty="0">
                <a:latin typeface="Arial" panose="020B0604020202020204" pitchFamily="34" charset="0"/>
                <a:cs typeface="Arial" panose="020B0604020202020204" pitchFamily="34" charset="0"/>
              </a:rPr>
              <a:t>so</a:t>
            </a:r>
            <a:r>
              <a:rPr b="1" spc="-80" dirty="0"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r>
              <a:rPr b="1" spc="-114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b="1" spc="-5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b="1" spc="-90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b="1" spc="-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b="1" spc="-185" dirty="0">
                <a:latin typeface="Arial" panose="020B0604020202020204" pitchFamily="34" charset="0"/>
                <a:cs typeface="Arial" panose="020B0604020202020204" pitchFamily="34" charset="0"/>
              </a:rPr>
              <a:t>RN</a:t>
            </a:r>
            <a:r>
              <a:rPr b="1" spc="-19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b="1" spc="-254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2807" y="5674064"/>
            <a:ext cx="2341284" cy="56618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5"/>
              </a:spcBef>
            </a:pPr>
            <a:r>
              <a:rPr lang="en-US" b="1" spc="-165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b="1" spc="-100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b="1" spc="-95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b="1" spc="-130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b="1" spc="-254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b="1" spc="-7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b="1" spc="-5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b="1" spc="-240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b="1" spc="-85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b="1" spc="-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b="1" spc="-114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b="1" spc="-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b="1" spc="-260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b="1" spc="-9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b="1" spc="-4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en-US" b="1" spc="-40" dirty="0">
                <a:latin typeface="Arial" panose="020B0604020202020204" pitchFamily="34" charset="0"/>
                <a:cs typeface="Arial" panose="020B0604020202020204" pitchFamily="34" charset="0"/>
              </a:rPr>
              <a:t> generated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3116404" y="4197151"/>
            <a:ext cx="2443605" cy="2072804"/>
            <a:chOff x="3116404" y="4197151"/>
            <a:chExt cx="2443605" cy="2072804"/>
          </a:xfrm>
        </p:grpSpPr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24825" y="4197151"/>
              <a:ext cx="1535184" cy="138946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16404" y="5302215"/>
              <a:ext cx="1709927" cy="967740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5638269" y="3139177"/>
            <a:ext cx="3207384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66264">
              <a:lnSpc>
                <a:spcPct val="100000"/>
              </a:lnSpc>
            </a:pPr>
            <a:r>
              <a:rPr b="1" spc="-145" dirty="0">
                <a:latin typeface="Arial" panose="020B0604020202020204" pitchFamily="34" charset="0"/>
                <a:cs typeface="Arial" panose="020B0604020202020204" pitchFamily="34" charset="0"/>
              </a:rPr>
              <a:t>Lib</a:t>
            </a:r>
            <a:r>
              <a:rPr b="1" spc="-155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b="1" spc="-95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b="1" spc="-55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b="1" spc="-135" dirty="0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r>
              <a:rPr b="1" spc="-6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spc="-95" dirty="0">
                <a:latin typeface="Arial" panose="020B0604020202020204" pitchFamily="34" charset="0"/>
                <a:cs typeface="Arial" panose="020B0604020202020204" pitchFamily="34" charset="0"/>
              </a:rPr>
              <a:t>build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object 1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969202" y="1511504"/>
            <a:ext cx="1876451" cy="997710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1809799" y="1276943"/>
            <a:ext cx="2046606" cy="28918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b="1" spc="-170" dirty="0">
                <a:latin typeface="Arial" panose="020B0604020202020204" pitchFamily="34" charset="0"/>
                <a:cs typeface="Arial" panose="020B0604020202020204" pitchFamily="34" charset="0"/>
              </a:rPr>
              <a:t>Sam</a:t>
            </a:r>
            <a:r>
              <a:rPr b="1" spc="-160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b="1" spc="-130" dirty="0">
                <a:latin typeface="Arial" panose="020B0604020202020204" pitchFamily="34" charset="0"/>
                <a:cs typeface="Arial" panose="020B0604020202020204" pitchFamily="34" charset="0"/>
              </a:rPr>
              <a:t>les</a:t>
            </a:r>
            <a:r>
              <a:rPr b="1" spc="-75" dirty="0">
                <a:latin typeface="Arial" panose="020B0604020202020204" pitchFamily="34" charset="0"/>
                <a:cs typeface="Arial" panose="020B0604020202020204" pitchFamily="34" charset="0"/>
              </a:rPr>
              <a:t> of</a:t>
            </a:r>
            <a:r>
              <a:rPr b="1" spc="-8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b="1" spc="-55" dirty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b="1" spc="-135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b="1" spc="-10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b="1" spc="-90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b="1" spc="-80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b="1" spc="-175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b="1" spc="-190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b="1" spc="20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" name="object 1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508920" y="3472314"/>
            <a:ext cx="1402894" cy="1047547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31828" y="4680442"/>
            <a:ext cx="1840992" cy="900615"/>
          </a:xfrm>
          <a:prstGeom prst="rect">
            <a:avLst/>
          </a:prstGeom>
        </p:spPr>
      </p:pic>
      <p:sp>
        <p:nvSpPr>
          <p:cNvPr id="34" name="object 34"/>
          <p:cNvSpPr txBox="1"/>
          <p:nvPr/>
        </p:nvSpPr>
        <p:spPr>
          <a:xfrm>
            <a:off x="4891954" y="5732635"/>
            <a:ext cx="2826847" cy="86882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5"/>
              </a:spcBef>
            </a:pPr>
            <a:r>
              <a:rPr b="1" spc="-30" dirty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b="1" spc="-55" dirty="0"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r>
              <a:rPr b="1" spc="-50" dirty="0"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r>
              <a:rPr b="1" spc="-130" dirty="0">
                <a:latin typeface="Arial" panose="020B0604020202020204" pitchFamily="34" charset="0"/>
                <a:cs typeface="Arial" panose="020B0604020202020204" pitchFamily="34" charset="0"/>
              </a:rPr>
              <a:t>u</a:t>
            </a:r>
            <a:r>
              <a:rPr b="1" spc="-110" dirty="0">
                <a:latin typeface="Arial" panose="020B0604020202020204" pitchFamily="34" charset="0"/>
                <a:cs typeface="Arial" panose="020B0604020202020204" pitchFamily="34" charset="0"/>
              </a:rPr>
              <a:t>min</a:t>
            </a:r>
            <a:r>
              <a:rPr b="1" spc="-1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b="1" spc="-1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b="1" spc="-150" dirty="0">
                <a:latin typeface="Arial" panose="020B0604020202020204" pitchFamily="34" charset="0"/>
                <a:cs typeface="Arial" panose="020B0604020202020204" pitchFamily="34" charset="0"/>
              </a:rPr>
              <a:t>se</a:t>
            </a:r>
            <a:r>
              <a:rPr b="1" spc="-175" dirty="0">
                <a:latin typeface="Arial" panose="020B0604020202020204" pitchFamily="34" charset="0"/>
                <a:cs typeface="Arial" panose="020B0604020202020204" pitchFamily="34" charset="0"/>
              </a:rPr>
              <a:t>q</a:t>
            </a:r>
            <a:r>
              <a:rPr b="1" spc="-130" dirty="0">
                <a:latin typeface="Arial" panose="020B0604020202020204" pitchFamily="34" charset="0"/>
                <a:cs typeface="Arial" panose="020B0604020202020204" pitchFamily="34" charset="0"/>
              </a:rPr>
              <a:t>u</a:t>
            </a:r>
            <a:r>
              <a:rPr b="1" spc="-140" dirty="0">
                <a:latin typeface="Arial" panose="020B0604020202020204" pitchFamily="34" charset="0"/>
                <a:cs typeface="Arial" panose="020B0604020202020204" pitchFamily="34" charset="0"/>
              </a:rPr>
              <a:t>encin</a:t>
            </a:r>
            <a:r>
              <a:rPr b="1" spc="-160" dirty="0"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  <a:r>
              <a:rPr b="1" spc="-4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b="1" spc="-45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 algn="ctr">
              <a:lnSpc>
                <a:spcPct val="100000"/>
              </a:lnSpc>
              <a:spcBef>
                <a:spcPts val="95"/>
              </a:spcBef>
            </a:pPr>
            <a:r>
              <a:rPr lang="en-US" b="1" spc="-185" dirty="0">
                <a:latin typeface="Arial" panose="020B0604020202020204" pitchFamily="34" charset="0"/>
                <a:cs typeface="Arial" panose="020B0604020202020204" pitchFamily="34" charset="0"/>
              </a:rPr>
              <a:t>versus </a:t>
            </a:r>
          </a:p>
          <a:p>
            <a:pPr marL="12700" algn="ctr">
              <a:lnSpc>
                <a:spcPct val="100000"/>
              </a:lnSpc>
              <a:spcBef>
                <a:spcPts val="95"/>
              </a:spcBef>
            </a:pPr>
            <a:r>
              <a:rPr lang="en-US" b="1" spc="-185" dirty="0">
                <a:latin typeface="Arial" panose="020B0604020202020204" pitchFamily="34" charset="0"/>
                <a:cs typeface="Arial" panose="020B0604020202020204" pitchFamily="34" charset="0"/>
              </a:rPr>
              <a:t>ONP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0B8772BF-E161-E146-8F80-BDDCC11FFE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743" b="69815"/>
          <a:stretch/>
        </p:blipFill>
        <p:spPr bwMode="auto">
          <a:xfrm>
            <a:off x="232186" y="1612628"/>
            <a:ext cx="5201832" cy="1888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BFA6E3A1-9AA8-3049-85A2-AAEE59FE6FBB}"/>
              </a:ext>
            </a:extLst>
          </p:cNvPr>
          <p:cNvSpPr txBox="1"/>
          <p:nvPr/>
        </p:nvSpPr>
        <p:spPr>
          <a:xfrm>
            <a:off x="551207" y="3059668"/>
            <a:ext cx="17235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PMID: 27548618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4CC941B2-40CF-BD4B-92AB-B2FE2E02D99C}"/>
              </a:ext>
            </a:extLst>
          </p:cNvPr>
          <p:cNvCxnSpPr>
            <a:stCxn id="5124" idx="3"/>
            <a:endCxn id="14" idx="1"/>
          </p:cNvCxnSpPr>
          <p:nvPr/>
        </p:nvCxnSpPr>
        <p:spPr>
          <a:xfrm flipV="1">
            <a:off x="5434018" y="2010359"/>
            <a:ext cx="1535184" cy="546740"/>
          </a:xfrm>
          <a:prstGeom prst="straightConnector1">
            <a:avLst/>
          </a:prstGeom>
          <a:ln w="571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27177F66-3154-A641-9DDD-18AAD82343F7}"/>
              </a:ext>
            </a:extLst>
          </p:cNvPr>
          <p:cNvCxnSpPr>
            <a:cxnSpLocks/>
          </p:cNvCxnSpPr>
          <p:nvPr/>
        </p:nvCxnSpPr>
        <p:spPr>
          <a:xfrm>
            <a:off x="8035151" y="2557099"/>
            <a:ext cx="143649" cy="496085"/>
          </a:xfrm>
          <a:prstGeom prst="straightConnector1">
            <a:avLst/>
          </a:prstGeom>
          <a:ln w="571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CC3FA1E-7417-394C-BC03-56F6C530B527}"/>
              </a:ext>
            </a:extLst>
          </p:cNvPr>
          <p:cNvCxnSpPr>
            <a:cxnSpLocks/>
          </p:cNvCxnSpPr>
          <p:nvPr/>
        </p:nvCxnSpPr>
        <p:spPr>
          <a:xfrm flipH="1">
            <a:off x="7718801" y="4544447"/>
            <a:ext cx="416792" cy="508022"/>
          </a:xfrm>
          <a:prstGeom prst="straightConnector1">
            <a:avLst/>
          </a:prstGeom>
          <a:ln w="571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ACD8D4E2-418A-EC45-A5EE-C9D701AB8F52}"/>
              </a:ext>
            </a:extLst>
          </p:cNvPr>
          <p:cNvCxnSpPr>
            <a:cxnSpLocks/>
          </p:cNvCxnSpPr>
          <p:nvPr/>
        </p:nvCxnSpPr>
        <p:spPr>
          <a:xfrm flipH="1">
            <a:off x="2285039" y="5130749"/>
            <a:ext cx="563927" cy="13819"/>
          </a:xfrm>
          <a:prstGeom prst="straightConnector1">
            <a:avLst/>
          </a:prstGeom>
          <a:ln w="571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Oval 52">
            <a:extLst>
              <a:ext uri="{FF2B5EF4-FFF2-40B4-BE49-F238E27FC236}">
                <a16:creationId xmlns:a16="http://schemas.microsoft.com/office/drawing/2014/main" id="{82E2E682-4662-9845-870F-026BE287A715}"/>
              </a:ext>
            </a:extLst>
          </p:cNvPr>
          <p:cNvSpPr/>
          <p:nvPr/>
        </p:nvSpPr>
        <p:spPr>
          <a:xfrm>
            <a:off x="479095" y="947825"/>
            <a:ext cx="558800" cy="476063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6745A885-DA6C-9E49-BB83-E3BA1BD8720F}"/>
              </a:ext>
            </a:extLst>
          </p:cNvPr>
          <p:cNvSpPr/>
          <p:nvPr/>
        </p:nvSpPr>
        <p:spPr>
          <a:xfrm>
            <a:off x="6152216" y="1201170"/>
            <a:ext cx="558800" cy="476063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2B97FFE3-B343-3A4E-BD92-69D66F7163DC}"/>
              </a:ext>
            </a:extLst>
          </p:cNvPr>
          <p:cNvSpPr/>
          <p:nvPr/>
        </p:nvSpPr>
        <p:spPr>
          <a:xfrm>
            <a:off x="6711016" y="3091208"/>
            <a:ext cx="558800" cy="476063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14494F1E-3EB9-0C4E-8536-B3228795FFA9}"/>
              </a:ext>
            </a:extLst>
          </p:cNvPr>
          <p:cNvSpPr/>
          <p:nvPr/>
        </p:nvSpPr>
        <p:spPr>
          <a:xfrm>
            <a:off x="7751740" y="5792029"/>
            <a:ext cx="558800" cy="476063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7C78C2D8-71ED-ED48-9459-23A345B8FBCB}"/>
              </a:ext>
            </a:extLst>
          </p:cNvPr>
          <p:cNvSpPr/>
          <p:nvPr/>
        </p:nvSpPr>
        <p:spPr>
          <a:xfrm>
            <a:off x="2066010" y="4151907"/>
            <a:ext cx="558800" cy="476063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2036248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Nanopore sequencing">
            <a:extLst>
              <a:ext uri="{FF2B5EF4-FFF2-40B4-BE49-F238E27FC236}">
                <a16:creationId xmlns:a16="http://schemas.microsoft.com/office/drawing/2014/main" id="{C32823AA-BF06-494C-AF6F-9AA377DA76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5853" y="4305330"/>
            <a:ext cx="2459298" cy="1389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182030"/>
            <a:ext cx="9144000" cy="9977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z="3200" b="1" spc="-5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sz="3200" b="1" spc="-5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xperiment</a:t>
            </a:r>
            <a:r>
              <a:rPr lang="en-US" sz="3200" b="1" spc="-5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</a:t>
            </a:r>
            <a:r>
              <a:rPr sz="3200" b="1" spc="-2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spc="-2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</a:t>
            </a:r>
            <a:r>
              <a:rPr sz="32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orkflow</a:t>
            </a:r>
            <a:r>
              <a:rPr lang="en-US" sz="32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u="sng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before</a:t>
            </a:r>
            <a:r>
              <a:rPr lang="en-US" sz="32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it gets sequenced</a:t>
            </a:r>
            <a:endParaRPr sz="3200" b="1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969202" y="1127908"/>
            <a:ext cx="1402894" cy="28918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b="1" spc="-30" dirty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b="1" spc="-175" dirty="0">
                <a:latin typeface="Arial" panose="020B0604020202020204" pitchFamily="34" charset="0"/>
                <a:cs typeface="Arial" panose="020B0604020202020204" pitchFamily="34" charset="0"/>
              </a:rPr>
              <a:t>so</a:t>
            </a:r>
            <a:r>
              <a:rPr b="1" spc="-80" dirty="0"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r>
              <a:rPr b="1" spc="-114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b="1" spc="-5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b="1" spc="-90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b="1" spc="-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b="1" spc="-185" dirty="0">
                <a:latin typeface="Arial" panose="020B0604020202020204" pitchFamily="34" charset="0"/>
                <a:cs typeface="Arial" panose="020B0604020202020204" pitchFamily="34" charset="0"/>
              </a:rPr>
              <a:t>RN</a:t>
            </a:r>
            <a:r>
              <a:rPr b="1" spc="-19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b="1" spc="-254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2807" y="5674064"/>
            <a:ext cx="2341284" cy="56618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5"/>
              </a:spcBef>
            </a:pPr>
            <a:r>
              <a:rPr lang="en-US" b="1" spc="-165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b="1" spc="-100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b="1" spc="-95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b="1" spc="-130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b="1" spc="-254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b="1" spc="-7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b="1" spc="-5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b="1" spc="-240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b="1" spc="-85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b="1" spc="-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b="1" spc="-114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b="1" spc="-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b="1" spc="-260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b="1" spc="-9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b="1" spc="-4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en-US" b="1" spc="-40" dirty="0">
                <a:latin typeface="Arial" panose="020B0604020202020204" pitchFamily="34" charset="0"/>
                <a:cs typeface="Arial" panose="020B0604020202020204" pitchFamily="34" charset="0"/>
              </a:rPr>
              <a:t> generated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3116404" y="4197151"/>
            <a:ext cx="2443605" cy="2072804"/>
            <a:chOff x="3116404" y="4197151"/>
            <a:chExt cx="2443605" cy="2072804"/>
          </a:xfrm>
        </p:grpSpPr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24825" y="4197151"/>
              <a:ext cx="1535184" cy="138946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16404" y="5302215"/>
              <a:ext cx="1709927" cy="967740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5638269" y="3139177"/>
            <a:ext cx="3207384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66264">
              <a:lnSpc>
                <a:spcPct val="100000"/>
              </a:lnSpc>
            </a:pPr>
            <a:r>
              <a:rPr b="1" spc="-145" dirty="0">
                <a:latin typeface="Arial" panose="020B0604020202020204" pitchFamily="34" charset="0"/>
                <a:cs typeface="Arial" panose="020B0604020202020204" pitchFamily="34" charset="0"/>
              </a:rPr>
              <a:t>Lib</a:t>
            </a:r>
            <a:r>
              <a:rPr b="1" spc="-155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b="1" spc="-95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b="1" spc="-55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b="1" spc="-135" dirty="0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r>
              <a:rPr b="1" spc="-6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spc="-95" dirty="0">
                <a:latin typeface="Arial" panose="020B0604020202020204" pitchFamily="34" charset="0"/>
                <a:cs typeface="Arial" panose="020B0604020202020204" pitchFamily="34" charset="0"/>
              </a:rPr>
              <a:t>build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object 1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969202" y="1511504"/>
            <a:ext cx="1876451" cy="997710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1809799" y="1276943"/>
            <a:ext cx="2046606" cy="28918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b="1" spc="-170" dirty="0">
                <a:latin typeface="Arial" panose="020B0604020202020204" pitchFamily="34" charset="0"/>
                <a:cs typeface="Arial" panose="020B0604020202020204" pitchFamily="34" charset="0"/>
              </a:rPr>
              <a:t>Sam</a:t>
            </a:r>
            <a:r>
              <a:rPr b="1" spc="-160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b="1" spc="-130" dirty="0">
                <a:latin typeface="Arial" panose="020B0604020202020204" pitchFamily="34" charset="0"/>
                <a:cs typeface="Arial" panose="020B0604020202020204" pitchFamily="34" charset="0"/>
              </a:rPr>
              <a:t>les</a:t>
            </a:r>
            <a:r>
              <a:rPr b="1" spc="-75" dirty="0">
                <a:latin typeface="Arial" panose="020B0604020202020204" pitchFamily="34" charset="0"/>
                <a:cs typeface="Arial" panose="020B0604020202020204" pitchFamily="34" charset="0"/>
              </a:rPr>
              <a:t> of</a:t>
            </a:r>
            <a:r>
              <a:rPr b="1" spc="-8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b="1" spc="-55" dirty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b="1" spc="-135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b="1" spc="-10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b="1" spc="-90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b="1" spc="-80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b="1" spc="-175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b="1" spc="-190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b="1" spc="20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" name="object 1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508920" y="3472314"/>
            <a:ext cx="1402894" cy="1047547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31828" y="4680442"/>
            <a:ext cx="1840992" cy="900615"/>
          </a:xfrm>
          <a:prstGeom prst="rect">
            <a:avLst/>
          </a:prstGeom>
        </p:spPr>
      </p:pic>
      <p:sp>
        <p:nvSpPr>
          <p:cNvPr id="34" name="object 34"/>
          <p:cNvSpPr txBox="1"/>
          <p:nvPr/>
        </p:nvSpPr>
        <p:spPr>
          <a:xfrm>
            <a:off x="4891954" y="5732635"/>
            <a:ext cx="2826847" cy="86882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5"/>
              </a:spcBef>
            </a:pPr>
            <a:r>
              <a:rPr b="1" spc="-30" dirty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b="1" spc="-55" dirty="0"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r>
              <a:rPr b="1" spc="-50" dirty="0"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r>
              <a:rPr b="1" spc="-130" dirty="0">
                <a:latin typeface="Arial" panose="020B0604020202020204" pitchFamily="34" charset="0"/>
                <a:cs typeface="Arial" panose="020B0604020202020204" pitchFamily="34" charset="0"/>
              </a:rPr>
              <a:t>u</a:t>
            </a:r>
            <a:r>
              <a:rPr b="1" spc="-110" dirty="0">
                <a:latin typeface="Arial" panose="020B0604020202020204" pitchFamily="34" charset="0"/>
                <a:cs typeface="Arial" panose="020B0604020202020204" pitchFamily="34" charset="0"/>
              </a:rPr>
              <a:t>min</a:t>
            </a:r>
            <a:r>
              <a:rPr b="1" spc="-1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b="1" spc="-1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b="1" spc="-150" dirty="0">
                <a:latin typeface="Arial" panose="020B0604020202020204" pitchFamily="34" charset="0"/>
                <a:cs typeface="Arial" panose="020B0604020202020204" pitchFamily="34" charset="0"/>
              </a:rPr>
              <a:t>se</a:t>
            </a:r>
            <a:r>
              <a:rPr b="1" spc="-175" dirty="0">
                <a:latin typeface="Arial" panose="020B0604020202020204" pitchFamily="34" charset="0"/>
                <a:cs typeface="Arial" panose="020B0604020202020204" pitchFamily="34" charset="0"/>
              </a:rPr>
              <a:t>q</a:t>
            </a:r>
            <a:r>
              <a:rPr b="1" spc="-130" dirty="0">
                <a:latin typeface="Arial" panose="020B0604020202020204" pitchFamily="34" charset="0"/>
                <a:cs typeface="Arial" panose="020B0604020202020204" pitchFamily="34" charset="0"/>
              </a:rPr>
              <a:t>u</a:t>
            </a:r>
            <a:r>
              <a:rPr b="1" spc="-140" dirty="0">
                <a:latin typeface="Arial" panose="020B0604020202020204" pitchFamily="34" charset="0"/>
                <a:cs typeface="Arial" panose="020B0604020202020204" pitchFamily="34" charset="0"/>
              </a:rPr>
              <a:t>encin</a:t>
            </a:r>
            <a:r>
              <a:rPr b="1" spc="-160" dirty="0"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  <a:r>
              <a:rPr b="1" spc="-4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b="1" spc="-45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 algn="ctr">
              <a:lnSpc>
                <a:spcPct val="100000"/>
              </a:lnSpc>
              <a:spcBef>
                <a:spcPts val="95"/>
              </a:spcBef>
            </a:pPr>
            <a:r>
              <a:rPr lang="en-US" b="1" spc="-185" dirty="0">
                <a:latin typeface="Arial" panose="020B0604020202020204" pitchFamily="34" charset="0"/>
                <a:cs typeface="Arial" panose="020B0604020202020204" pitchFamily="34" charset="0"/>
              </a:rPr>
              <a:t>versus </a:t>
            </a:r>
          </a:p>
          <a:p>
            <a:pPr marL="12700" algn="ctr">
              <a:lnSpc>
                <a:spcPct val="100000"/>
              </a:lnSpc>
              <a:spcBef>
                <a:spcPts val="95"/>
              </a:spcBef>
            </a:pPr>
            <a:r>
              <a:rPr lang="en-US" b="1" spc="-185" dirty="0">
                <a:latin typeface="Arial" panose="020B0604020202020204" pitchFamily="34" charset="0"/>
                <a:cs typeface="Arial" panose="020B0604020202020204" pitchFamily="34" charset="0"/>
              </a:rPr>
              <a:t>ONP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0B8772BF-E161-E146-8F80-BDDCC11FFE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743" b="69815"/>
          <a:stretch/>
        </p:blipFill>
        <p:spPr bwMode="auto">
          <a:xfrm>
            <a:off x="232186" y="1612628"/>
            <a:ext cx="5201832" cy="1888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BFA6E3A1-9AA8-3049-85A2-AAEE59FE6FBB}"/>
              </a:ext>
            </a:extLst>
          </p:cNvPr>
          <p:cNvSpPr txBox="1"/>
          <p:nvPr/>
        </p:nvSpPr>
        <p:spPr>
          <a:xfrm>
            <a:off x="551207" y="3059668"/>
            <a:ext cx="17235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PMID: 27548618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4CC941B2-40CF-BD4B-92AB-B2FE2E02D99C}"/>
              </a:ext>
            </a:extLst>
          </p:cNvPr>
          <p:cNvCxnSpPr>
            <a:stCxn id="5124" idx="3"/>
            <a:endCxn id="14" idx="1"/>
          </p:cNvCxnSpPr>
          <p:nvPr/>
        </p:nvCxnSpPr>
        <p:spPr>
          <a:xfrm flipV="1">
            <a:off x="5434018" y="2010359"/>
            <a:ext cx="1535184" cy="546740"/>
          </a:xfrm>
          <a:prstGeom prst="straightConnector1">
            <a:avLst/>
          </a:prstGeom>
          <a:ln w="571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27177F66-3154-A641-9DDD-18AAD82343F7}"/>
              </a:ext>
            </a:extLst>
          </p:cNvPr>
          <p:cNvCxnSpPr>
            <a:cxnSpLocks/>
          </p:cNvCxnSpPr>
          <p:nvPr/>
        </p:nvCxnSpPr>
        <p:spPr>
          <a:xfrm>
            <a:off x="8035151" y="2557099"/>
            <a:ext cx="143649" cy="496085"/>
          </a:xfrm>
          <a:prstGeom prst="straightConnector1">
            <a:avLst/>
          </a:prstGeom>
          <a:ln w="571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CC3FA1E-7417-394C-BC03-56F6C530B527}"/>
              </a:ext>
            </a:extLst>
          </p:cNvPr>
          <p:cNvCxnSpPr>
            <a:cxnSpLocks/>
          </p:cNvCxnSpPr>
          <p:nvPr/>
        </p:nvCxnSpPr>
        <p:spPr>
          <a:xfrm flipH="1">
            <a:off x="7718801" y="4544447"/>
            <a:ext cx="416792" cy="508022"/>
          </a:xfrm>
          <a:prstGeom prst="straightConnector1">
            <a:avLst/>
          </a:prstGeom>
          <a:ln w="571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ACD8D4E2-418A-EC45-A5EE-C9D701AB8F52}"/>
              </a:ext>
            </a:extLst>
          </p:cNvPr>
          <p:cNvCxnSpPr>
            <a:cxnSpLocks/>
          </p:cNvCxnSpPr>
          <p:nvPr/>
        </p:nvCxnSpPr>
        <p:spPr>
          <a:xfrm flipH="1">
            <a:off x="2285039" y="5130749"/>
            <a:ext cx="563927" cy="13819"/>
          </a:xfrm>
          <a:prstGeom prst="straightConnector1">
            <a:avLst/>
          </a:prstGeom>
          <a:ln w="571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Oval 52">
            <a:extLst>
              <a:ext uri="{FF2B5EF4-FFF2-40B4-BE49-F238E27FC236}">
                <a16:creationId xmlns:a16="http://schemas.microsoft.com/office/drawing/2014/main" id="{82E2E682-4662-9845-870F-026BE287A715}"/>
              </a:ext>
            </a:extLst>
          </p:cNvPr>
          <p:cNvSpPr/>
          <p:nvPr/>
        </p:nvSpPr>
        <p:spPr>
          <a:xfrm>
            <a:off x="479095" y="947825"/>
            <a:ext cx="558800" cy="476063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6745A885-DA6C-9E49-BB83-E3BA1BD8720F}"/>
              </a:ext>
            </a:extLst>
          </p:cNvPr>
          <p:cNvSpPr/>
          <p:nvPr/>
        </p:nvSpPr>
        <p:spPr>
          <a:xfrm>
            <a:off x="6152216" y="1201170"/>
            <a:ext cx="558800" cy="476063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2B97FFE3-B343-3A4E-BD92-69D66F7163DC}"/>
              </a:ext>
            </a:extLst>
          </p:cNvPr>
          <p:cNvSpPr/>
          <p:nvPr/>
        </p:nvSpPr>
        <p:spPr>
          <a:xfrm>
            <a:off x="6711016" y="3091208"/>
            <a:ext cx="558800" cy="476063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14494F1E-3EB9-0C4E-8536-B3228795FFA9}"/>
              </a:ext>
            </a:extLst>
          </p:cNvPr>
          <p:cNvSpPr/>
          <p:nvPr/>
        </p:nvSpPr>
        <p:spPr>
          <a:xfrm>
            <a:off x="7751740" y="5792029"/>
            <a:ext cx="558800" cy="476063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7C78C2D8-71ED-ED48-9459-23A345B8FBCB}"/>
              </a:ext>
            </a:extLst>
          </p:cNvPr>
          <p:cNvSpPr/>
          <p:nvPr/>
        </p:nvSpPr>
        <p:spPr>
          <a:xfrm>
            <a:off x="2066010" y="4151907"/>
            <a:ext cx="558800" cy="476063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5BBFD31-CA4D-3740-8F56-AE23AD7BAFB7}"/>
              </a:ext>
            </a:extLst>
          </p:cNvPr>
          <p:cNvSpPr/>
          <p:nvPr/>
        </p:nvSpPr>
        <p:spPr>
          <a:xfrm>
            <a:off x="178601" y="1228808"/>
            <a:ext cx="5201831" cy="240179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2456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946</TotalTime>
  <Words>2060</Words>
  <Application>Microsoft Macintosh PowerPoint</Application>
  <PresentationFormat>On-screen Show (4:3)</PresentationFormat>
  <Paragraphs>391</Paragraphs>
  <Slides>67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76" baseType="lpstr">
      <vt:lpstr>Arial</vt:lpstr>
      <vt:lpstr>Calibri</vt:lpstr>
      <vt:lpstr>Comic Sans MS</vt:lpstr>
      <vt:lpstr>Helvetica</vt:lpstr>
      <vt:lpstr>Lucida Grande</vt:lpstr>
      <vt:lpstr>Menlo</vt:lpstr>
      <vt:lpstr>Times New Roman</vt:lpstr>
      <vt:lpstr>Wingdings</vt:lpstr>
      <vt:lpstr>Office Theme</vt:lpstr>
      <vt:lpstr>PowerPoint Presentation</vt:lpstr>
      <vt:lpstr>Learning Objectives </vt:lpstr>
      <vt:lpstr>Why? </vt:lpstr>
      <vt:lpstr>Caveat</vt:lpstr>
      <vt:lpstr>Caveat</vt:lpstr>
      <vt:lpstr>Types of questions answered: </vt:lpstr>
      <vt:lpstr>PowerPoint Presentation</vt:lpstr>
      <vt:lpstr>Experimental workflow before it gets sequenced</vt:lpstr>
      <vt:lpstr>Experimental workflow before it gets sequenced</vt:lpstr>
      <vt:lpstr>Biological Replicates</vt:lpstr>
      <vt:lpstr>Biological Replicates</vt:lpstr>
      <vt:lpstr>PowerPoint Presentation</vt:lpstr>
      <vt:lpstr>Grouping of Replicates</vt:lpstr>
      <vt:lpstr>PowerPoint Presentation</vt:lpstr>
      <vt:lpstr>PowerPoint Presentation</vt:lpstr>
      <vt:lpstr>What causes this?  Confounding variables</vt:lpstr>
      <vt:lpstr>Examples common in RNA-Seq</vt:lpstr>
      <vt:lpstr>ENCODE reported that gene expression was likely  to follow a species-specific rather tissue-specific  pattern</vt:lpstr>
      <vt:lpstr>ENCODE reported that gene expression was likely  to follow a species-specific rather tissue-specific  pattern</vt:lpstr>
      <vt:lpstr>PowerPoint Presentation</vt:lpstr>
      <vt:lpstr>PowerPoint Presentation</vt:lpstr>
      <vt:lpstr>PowerPoint Presentation</vt:lpstr>
      <vt:lpstr>PowerPoint Presentation</vt:lpstr>
      <vt:lpstr>Experimental workflow before it gets sequenced</vt:lpstr>
      <vt:lpstr>Working with RNA </vt:lpstr>
      <vt:lpstr>Isolation of RNA </vt:lpstr>
      <vt:lpstr>The cheaper way to isolate RNA </vt:lpstr>
      <vt:lpstr>Other recommendations</vt:lpstr>
      <vt:lpstr>Check purity with RNA bioanalyzer</vt:lpstr>
      <vt:lpstr>PowerPoint Presentation</vt:lpstr>
      <vt:lpstr>RNA Bioanalyzer requires Qubit</vt:lpstr>
      <vt:lpstr>Experimental workflow before it gets sequenced</vt:lpstr>
      <vt:lpstr>RNA composition</vt:lpstr>
      <vt:lpstr>  Comprehensive transcriptome analysis  </vt:lpstr>
      <vt:lpstr>Before building the libraries need to perform target enrichment </vt:lpstr>
      <vt:lpstr>Poly-A versus rRNA depletion?</vt:lpstr>
      <vt:lpstr>Strandedness</vt:lpstr>
      <vt:lpstr>Strandedness</vt:lpstr>
      <vt:lpstr>RNA-seq Library build steps</vt:lpstr>
      <vt:lpstr>Library Prep steps</vt:lpstr>
      <vt:lpstr>Library Prep steps continued</vt:lpstr>
      <vt:lpstr>Common mistakes during library build </vt:lpstr>
      <vt:lpstr>PowerPoint Presentation</vt:lpstr>
      <vt:lpstr>Common mistakes during library build </vt:lpstr>
      <vt:lpstr>Experimental workflow before it gets sequenced</vt:lpstr>
      <vt:lpstr>Two main approaches in NGS: short-read vs long-read </vt:lpstr>
      <vt:lpstr>Second Generation Sequencing</vt:lpstr>
      <vt:lpstr>Illumina/Solexa pros/cons</vt:lpstr>
      <vt:lpstr>Third Generation Sequencing</vt:lpstr>
      <vt:lpstr>Oxford Nanopore Technology (ONT) sequencing </vt:lpstr>
      <vt:lpstr>Modifications to RNA </vt:lpstr>
      <vt:lpstr>ONP pros/cons</vt:lpstr>
      <vt:lpstr>Sequencing Options</vt:lpstr>
      <vt:lpstr>Single-end vs paired-end</vt:lpstr>
      <vt:lpstr>What is the Advantage of Longer and  PE Reads?</vt:lpstr>
      <vt:lpstr>When does SE vs PE matter?</vt:lpstr>
      <vt:lpstr>Alternative Splicing</vt:lpstr>
      <vt:lpstr>Other NGS terms </vt:lpstr>
      <vt:lpstr>Other NGS terms </vt:lpstr>
      <vt:lpstr>PowerPoint Presentation</vt:lpstr>
      <vt:lpstr>Other NGS terms </vt:lpstr>
      <vt:lpstr>NGS Sequencing Terminology</vt:lpstr>
      <vt:lpstr>PowerPoint Presentation</vt:lpstr>
      <vt:lpstr>What you want to do versus  what you can afford</vt:lpstr>
      <vt:lpstr>Time breakdown </vt:lpstr>
      <vt:lpstr>PowerPoint Presentation</vt:lpstr>
      <vt:lpstr>Important considerations: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Princess Rodriguez Ramirez</dc:creator>
  <cp:lastModifiedBy>Princess Rodriguez Ramirez</cp:lastModifiedBy>
  <cp:revision>32</cp:revision>
  <dcterms:created xsi:type="dcterms:W3CDTF">2022-11-06T13:36:58Z</dcterms:created>
  <dcterms:modified xsi:type="dcterms:W3CDTF">2023-01-31T21:44:02Z</dcterms:modified>
</cp:coreProperties>
</file>